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7" r:id="rId3"/>
    <p:sldId id="332" r:id="rId4"/>
    <p:sldId id="311" r:id="rId5"/>
    <p:sldId id="333" r:id="rId6"/>
    <p:sldId id="334" r:id="rId7"/>
    <p:sldId id="335" r:id="rId8"/>
    <p:sldId id="337" r:id="rId9"/>
    <p:sldId id="338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85"/>
    <a:srgbClr val="FFCC00"/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F0FBB-0009-4ACE-A12F-ACEA6FD445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27B54EA-D5F8-41DC-9B58-570BD394EFA0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Розвиток фінансового управління і контролю має розглядатися спільно з реформами управління державними фінансами та державного управління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9FFF8-7F29-474E-B4EB-B827C884E0BC}" type="parTrans" cxnId="{C58F7C94-09D7-4090-9DB7-1E6AB8E75D60}">
      <dgm:prSet/>
      <dgm:spPr/>
      <dgm:t>
        <a:bodyPr/>
        <a:lstStyle/>
        <a:p>
          <a:endParaRPr lang="uk-UA"/>
        </a:p>
      </dgm:t>
    </dgm:pt>
    <dgm:pt modelId="{B5B9C279-863A-460F-A8A9-25B3DA7BCF25}" type="sibTrans" cxnId="{C58F7C94-09D7-4090-9DB7-1E6AB8E75D6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23DDC42-8138-4466-BE5C-D4F23132C3FC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Посилення функцій першої та другої ліній шляхом розширення обсягу їх обов’язків, повноважень та обов’язків підзвітності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06098-497D-4010-9F5B-3D87BC095D6F}" type="parTrans" cxnId="{A2078981-C9D1-49B9-9A4F-219141497607}">
      <dgm:prSet/>
      <dgm:spPr/>
      <dgm:t>
        <a:bodyPr/>
        <a:lstStyle/>
        <a:p>
          <a:endParaRPr lang="uk-UA"/>
        </a:p>
      </dgm:t>
    </dgm:pt>
    <dgm:pt modelId="{AA808FAC-7403-4E7E-B0DE-7B69178173CC}" type="sibTrans" cxnId="{A2078981-C9D1-49B9-9A4F-219141497607}">
      <dgm:prSet/>
      <dgm:spPr/>
      <dgm:t>
        <a:bodyPr/>
        <a:lstStyle/>
        <a:p>
          <a:endParaRPr lang="uk-UA"/>
        </a:p>
      </dgm:t>
    </dgm:pt>
    <dgm:pt modelId="{830FC009-0FDB-4724-B3A4-43CA50041EDB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Удосконалення систем внутрішнього контролю, яким довірятиме вище керівництво, і які розширюватимуть повноваження керівників першої лінії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AB392-8241-4327-8C6D-6AB4E918A15F}" type="parTrans" cxnId="{44F1C168-8720-43C2-8382-8AF59E44A823}">
      <dgm:prSet/>
      <dgm:spPr/>
      <dgm:t>
        <a:bodyPr/>
        <a:lstStyle/>
        <a:p>
          <a:endParaRPr lang="uk-UA"/>
        </a:p>
      </dgm:t>
    </dgm:pt>
    <dgm:pt modelId="{A1949395-6D26-4A8B-82A6-80775E85CB25}" type="sibTrans" cxnId="{44F1C168-8720-43C2-8382-8AF59E44A823}">
      <dgm:prSet/>
      <dgm:spPr/>
      <dgm:t>
        <a:bodyPr/>
        <a:lstStyle/>
        <a:p>
          <a:endParaRPr lang="uk-UA"/>
        </a:p>
      </dgm:t>
    </dgm:pt>
    <dgm:pt modelId="{3F23B872-CD16-43C2-AB3A-7EFA9FCFDEDA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Перебудова процесу планування шляхом покрашення узгодження від стратегії до операцій, покращення SMART-цілей та ключових показників діяльності (розширивши спектр, включивши діяльність, ефективність, результативність, фінансове управління і цілі внутрішнього контролю)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C46B2B-8467-419C-BBD7-36397980F4B7}" type="parTrans" cxnId="{4D4B0F4A-8B3A-4A72-86AE-2F8E960DD31D}">
      <dgm:prSet/>
      <dgm:spPr/>
      <dgm:t>
        <a:bodyPr/>
        <a:lstStyle/>
        <a:p>
          <a:endParaRPr lang="uk-UA"/>
        </a:p>
      </dgm:t>
    </dgm:pt>
    <dgm:pt modelId="{01786B3C-2AB2-442E-93DD-9A2B1544DA9A}" type="sibTrans" cxnId="{4D4B0F4A-8B3A-4A72-86AE-2F8E960DD31D}">
      <dgm:prSet/>
      <dgm:spPr/>
      <dgm:t>
        <a:bodyPr/>
        <a:lstStyle/>
        <a:p>
          <a:endParaRPr lang="uk-UA"/>
        </a:p>
      </dgm:t>
    </dgm:pt>
    <dgm:pt modelId="{4B5F8E55-3129-4D53-A318-32C007F7412A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Посилення функції другої лінії у процесі планування шляхом інтеграції планування з бюджетуванням, перетворення встановлення цілей та ключових показників діяльності на інтегрований повторюваний процес, у якому функції другої лінії взаємодіють з функціями першої лінії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919229-DCDD-49A7-88B7-5E12BF940F4C}" type="parTrans" cxnId="{9EA52C9D-C2FF-4B43-8FE5-02DD4B231659}">
      <dgm:prSet/>
      <dgm:spPr/>
      <dgm:t>
        <a:bodyPr/>
        <a:lstStyle/>
        <a:p>
          <a:endParaRPr lang="uk-UA"/>
        </a:p>
      </dgm:t>
    </dgm:pt>
    <dgm:pt modelId="{B54519B6-8338-477A-A4E3-C77519AEB79B}" type="sibTrans" cxnId="{9EA52C9D-C2FF-4B43-8FE5-02DD4B231659}">
      <dgm:prSet/>
      <dgm:spPr/>
      <dgm:t>
        <a:bodyPr/>
        <a:lstStyle/>
        <a:p>
          <a:endParaRPr lang="uk-UA"/>
        </a:p>
      </dgm:t>
    </dgm:pt>
    <dgm:pt modelId="{AE82C627-0E8C-4042-B69B-6B610DE86E38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Закріплення відповідальності за належне функціонування внутрішнього контролю, у тому числі за керівництвом першої лінії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3EC8D-DA30-4AF1-9D76-09B7B2357499}" type="parTrans" cxnId="{5FED8534-4211-4F0E-B154-AFA6903E1706}">
      <dgm:prSet/>
      <dgm:spPr/>
      <dgm:t>
        <a:bodyPr/>
        <a:lstStyle/>
        <a:p>
          <a:endParaRPr lang="uk-UA"/>
        </a:p>
      </dgm:t>
    </dgm:pt>
    <dgm:pt modelId="{5A58205E-CA06-48F3-A4B3-2042F42AFE4D}" type="sibTrans" cxnId="{5FED8534-4211-4F0E-B154-AFA6903E1706}">
      <dgm:prSet/>
      <dgm:spPr/>
      <dgm:t>
        <a:bodyPr/>
        <a:lstStyle/>
        <a:p>
          <a:endParaRPr lang="uk-UA"/>
        </a:p>
      </dgm:t>
    </dgm:pt>
    <dgm:pt modelId="{491B6D68-C534-4C76-A554-0B91E96F9738}" type="pres">
      <dgm:prSet presAssocID="{C8BF0FBB-0009-4ACE-A12F-ACEA6FD445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3435BA35-6E9D-4097-876F-0CF4F2E1D4C1}" type="pres">
      <dgm:prSet presAssocID="{C8BF0FBB-0009-4ACE-A12F-ACEA6FD445F2}" presName="Name1" presStyleCnt="0"/>
      <dgm:spPr/>
    </dgm:pt>
    <dgm:pt modelId="{61CC6DFF-65EC-450A-9B6F-FCB6DA0ED0D4}" type="pres">
      <dgm:prSet presAssocID="{C8BF0FBB-0009-4ACE-A12F-ACEA6FD445F2}" presName="cycle" presStyleCnt="0"/>
      <dgm:spPr/>
    </dgm:pt>
    <dgm:pt modelId="{6F18DEF8-8D1A-44AA-934B-9CDDF562A3C6}" type="pres">
      <dgm:prSet presAssocID="{C8BF0FBB-0009-4ACE-A12F-ACEA6FD445F2}" presName="srcNode" presStyleLbl="node1" presStyleIdx="0" presStyleCnt="6"/>
      <dgm:spPr/>
    </dgm:pt>
    <dgm:pt modelId="{A12977EA-D82B-4625-BD15-51AB521892A6}" type="pres">
      <dgm:prSet presAssocID="{C8BF0FBB-0009-4ACE-A12F-ACEA6FD445F2}" presName="conn" presStyleLbl="parChTrans1D2" presStyleIdx="0" presStyleCnt="1"/>
      <dgm:spPr/>
      <dgm:t>
        <a:bodyPr/>
        <a:lstStyle/>
        <a:p>
          <a:endParaRPr lang="uk-UA"/>
        </a:p>
      </dgm:t>
    </dgm:pt>
    <dgm:pt modelId="{0BA3AD32-2B55-4215-8AEC-B68E19A15DC9}" type="pres">
      <dgm:prSet presAssocID="{C8BF0FBB-0009-4ACE-A12F-ACEA6FD445F2}" presName="extraNode" presStyleLbl="node1" presStyleIdx="0" presStyleCnt="6"/>
      <dgm:spPr/>
    </dgm:pt>
    <dgm:pt modelId="{8D5CE6C5-14D2-4DF0-BB95-990E3BA5F6A7}" type="pres">
      <dgm:prSet presAssocID="{C8BF0FBB-0009-4ACE-A12F-ACEA6FD445F2}" presName="dstNode" presStyleLbl="node1" presStyleIdx="0" presStyleCnt="6"/>
      <dgm:spPr/>
    </dgm:pt>
    <dgm:pt modelId="{B3336894-8AF1-4A41-B367-E93F27768663}" type="pres">
      <dgm:prSet presAssocID="{A27B54EA-D5F8-41DC-9B58-570BD394EFA0}" presName="text_1" presStyleLbl="node1" presStyleIdx="0" presStyleCnt="6" custScaleY="122900" custLinFactNeighborY="-177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E88722-0617-43FD-9D0D-EC3BBCE29AC8}" type="pres">
      <dgm:prSet presAssocID="{A27B54EA-D5F8-41DC-9B58-570BD394EFA0}" presName="accent_1" presStyleCnt="0"/>
      <dgm:spPr/>
    </dgm:pt>
    <dgm:pt modelId="{1F140C99-C917-4D4A-88C4-34329B312844}" type="pres">
      <dgm:prSet presAssocID="{A27B54EA-D5F8-41DC-9B58-570BD394EFA0}" presName="accentRepeatNode" presStyleLbl="solidFgAcc1" presStyleIdx="0" presStyleCnt="6" custLinFactNeighborY="-141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CADBC86-CE18-4333-8E08-FBA0DEFA765E}" type="pres">
      <dgm:prSet presAssocID="{B23DDC42-8138-4466-BE5C-D4F23132C3FC}" presName="text_2" presStyleLbl="node1" presStyleIdx="1" presStyleCnt="6" custScaleY="119140" custLinFactNeighborX="615" custLinFactNeighborY="-288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56FF39-7EC0-4086-BB62-62E67B4386C1}" type="pres">
      <dgm:prSet presAssocID="{B23DDC42-8138-4466-BE5C-D4F23132C3FC}" presName="accent_2" presStyleCnt="0"/>
      <dgm:spPr/>
    </dgm:pt>
    <dgm:pt modelId="{9941F29C-1507-4731-8737-99DF37D2F0AA}" type="pres">
      <dgm:prSet presAssocID="{B23DDC42-8138-4466-BE5C-D4F23132C3FC}" presName="accentRepeatNode" presStyleLbl="solidFgAcc1" presStyleIdx="1" presStyleCnt="6" custScaleY="76279" custLinFactY="200000" custLinFactNeighborX="-56965" custLinFactNeighborY="250258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32195BF8-14AE-4A64-B120-AC1903AB1CCC}" type="pres">
      <dgm:prSet presAssocID="{830FC009-0FDB-4724-B3A4-43CA50041EDB}" presName="text_3" presStyleLbl="node1" presStyleIdx="2" presStyleCnt="6" custScaleY="115199" custLinFactNeighborX="713" custLinFactNeighborY="-413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FF1A75-4945-409B-A07C-56C53D446769}" type="pres">
      <dgm:prSet presAssocID="{830FC009-0FDB-4724-B3A4-43CA50041EDB}" presName="accent_3" presStyleCnt="0"/>
      <dgm:spPr/>
    </dgm:pt>
    <dgm:pt modelId="{6A78010D-BD9F-4106-B392-1956319BA6CD}" type="pres">
      <dgm:prSet presAssocID="{830FC009-0FDB-4724-B3A4-43CA50041EDB}" presName="accentRepeatNode" presStyleLbl="solidFgAcc1" presStyleIdx="2" presStyleCnt="6" custScaleX="119459" custScaleY="103192" custLinFactNeighborX="-8008" custLinFactNeighborY="-2849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2B4FEAF1-1B40-4F7D-A548-3E6CCEECC432}" type="pres">
      <dgm:prSet presAssocID="{3F23B872-CD16-43C2-AB3A-7EFA9FCFDEDA}" presName="text_4" presStyleLbl="node1" presStyleIdx="3" presStyleCnt="6" custScaleY="119704" custLinFactNeighborX="615" custLinFactNeighborY="-492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91D62E-AEF1-47E3-B796-7B7415D4B602}" type="pres">
      <dgm:prSet presAssocID="{3F23B872-CD16-43C2-AB3A-7EFA9FCFDEDA}" presName="accent_4" presStyleCnt="0"/>
      <dgm:spPr/>
    </dgm:pt>
    <dgm:pt modelId="{5504EB04-D1BF-44A2-9ED9-31FB89259509}" type="pres">
      <dgm:prSet presAssocID="{3F23B872-CD16-43C2-AB3A-7EFA9FCFDEDA}" presName="accentRepeatNode" presStyleLbl="solidFgAcc1" presStyleIdx="3" presStyleCnt="6" custLinFactNeighborX="-5115" custLinFactNeighborY="-4017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FFB9E04-2567-4131-A89D-D980ED981E12}" type="pres">
      <dgm:prSet presAssocID="{4B5F8E55-3129-4D53-A318-32C007F7412A}" presName="text_5" presStyleLbl="node1" presStyleIdx="4" presStyleCnt="6" custScaleY="132289" custLinFactNeighborX="616" custLinFactNeighborY="-469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4AF26F-346D-46FD-9680-7D1382508D31}" type="pres">
      <dgm:prSet presAssocID="{4B5F8E55-3129-4D53-A318-32C007F7412A}" presName="accent_5" presStyleCnt="0"/>
      <dgm:spPr/>
    </dgm:pt>
    <dgm:pt modelId="{6864C4CD-A665-43E4-9B50-24A0C334B08E}" type="pres">
      <dgm:prSet presAssocID="{4B5F8E55-3129-4D53-A318-32C007F7412A}" presName="accentRepeatNode" presStyleLbl="solidFgAcc1" presStyleIdx="4" presStyleCnt="6" custScaleX="109950" custScaleY="112383" custLinFactNeighborX="831" custLinFactNeighborY="-3660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77051BD-A065-4863-89FF-7DDB8C681D73}" type="pres">
      <dgm:prSet presAssocID="{AE82C627-0E8C-4042-B69B-6B610DE86E38}" presName="text_6" presStyleLbl="node1" presStyleIdx="5" presStyleCnt="6" custLinFactNeighborX="757" custLinFactNeighborY="-454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3BCE76-BC68-4B34-BDC8-F47A71437CC2}" type="pres">
      <dgm:prSet presAssocID="{AE82C627-0E8C-4042-B69B-6B610DE86E38}" presName="accent_6" presStyleCnt="0"/>
      <dgm:spPr/>
    </dgm:pt>
    <dgm:pt modelId="{B70EF84E-BC33-4971-A1F6-223457C7F6E2}" type="pres">
      <dgm:prSet presAssocID="{AE82C627-0E8C-4042-B69B-6B610DE86E38}" presName="accentRepeatNode" presStyleLbl="solidFgAcc1" presStyleIdx="5" presStyleCnt="6" custScaleY="92916" custLinFactNeighborX="4850" custLinFactNeighborY="-3470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8BCA1561-36AD-4530-8272-EBC4AD5BB5F7}" type="presOf" srcId="{3F23B872-CD16-43C2-AB3A-7EFA9FCFDEDA}" destId="{2B4FEAF1-1B40-4F7D-A548-3E6CCEECC432}" srcOrd="0" destOrd="0" presId="urn:microsoft.com/office/officeart/2008/layout/VerticalCurvedList"/>
    <dgm:cxn modelId="{44F1C168-8720-43C2-8382-8AF59E44A823}" srcId="{C8BF0FBB-0009-4ACE-A12F-ACEA6FD445F2}" destId="{830FC009-0FDB-4724-B3A4-43CA50041EDB}" srcOrd="2" destOrd="0" parTransId="{1B6AB392-8241-4327-8C6D-6AB4E918A15F}" sibTransId="{A1949395-6D26-4A8B-82A6-80775E85CB25}"/>
    <dgm:cxn modelId="{B742280F-DF86-4436-AD58-1F462331F17D}" type="presOf" srcId="{B5B9C279-863A-460F-A8A9-25B3DA7BCF25}" destId="{A12977EA-D82B-4625-BD15-51AB521892A6}" srcOrd="0" destOrd="0" presId="urn:microsoft.com/office/officeart/2008/layout/VerticalCurvedList"/>
    <dgm:cxn modelId="{4D4B0F4A-8B3A-4A72-86AE-2F8E960DD31D}" srcId="{C8BF0FBB-0009-4ACE-A12F-ACEA6FD445F2}" destId="{3F23B872-CD16-43C2-AB3A-7EFA9FCFDEDA}" srcOrd="3" destOrd="0" parTransId="{27C46B2B-8467-419C-BBD7-36397980F4B7}" sibTransId="{01786B3C-2AB2-442E-93DD-9A2B1544DA9A}"/>
    <dgm:cxn modelId="{5A6B5827-23B3-4367-B5A8-201BFD8388A6}" type="presOf" srcId="{C8BF0FBB-0009-4ACE-A12F-ACEA6FD445F2}" destId="{491B6D68-C534-4C76-A554-0B91E96F9738}" srcOrd="0" destOrd="0" presId="urn:microsoft.com/office/officeart/2008/layout/VerticalCurvedList"/>
    <dgm:cxn modelId="{9EA52C9D-C2FF-4B43-8FE5-02DD4B231659}" srcId="{C8BF0FBB-0009-4ACE-A12F-ACEA6FD445F2}" destId="{4B5F8E55-3129-4D53-A318-32C007F7412A}" srcOrd="4" destOrd="0" parTransId="{50919229-DCDD-49A7-88B7-5E12BF940F4C}" sibTransId="{B54519B6-8338-477A-A4E3-C77519AEB79B}"/>
    <dgm:cxn modelId="{F5F23BC0-9142-4656-900E-F7B42A681BAB}" type="presOf" srcId="{AE82C627-0E8C-4042-B69B-6B610DE86E38}" destId="{977051BD-A065-4863-89FF-7DDB8C681D73}" srcOrd="0" destOrd="0" presId="urn:microsoft.com/office/officeart/2008/layout/VerticalCurvedList"/>
    <dgm:cxn modelId="{A2078981-C9D1-49B9-9A4F-219141497607}" srcId="{C8BF0FBB-0009-4ACE-A12F-ACEA6FD445F2}" destId="{B23DDC42-8138-4466-BE5C-D4F23132C3FC}" srcOrd="1" destOrd="0" parTransId="{F2F06098-497D-4010-9F5B-3D87BC095D6F}" sibTransId="{AA808FAC-7403-4E7E-B0DE-7B69178173CC}"/>
    <dgm:cxn modelId="{C58F7C94-09D7-4090-9DB7-1E6AB8E75D60}" srcId="{C8BF0FBB-0009-4ACE-A12F-ACEA6FD445F2}" destId="{A27B54EA-D5F8-41DC-9B58-570BD394EFA0}" srcOrd="0" destOrd="0" parTransId="{A4F9FFF8-7F29-474E-B4EB-B827C884E0BC}" sibTransId="{B5B9C279-863A-460F-A8A9-25B3DA7BCF25}"/>
    <dgm:cxn modelId="{0E36CEFC-E9AA-4BBD-B70D-48E7A9D8D959}" type="presOf" srcId="{B23DDC42-8138-4466-BE5C-D4F23132C3FC}" destId="{6CADBC86-CE18-4333-8E08-FBA0DEFA765E}" srcOrd="0" destOrd="0" presId="urn:microsoft.com/office/officeart/2008/layout/VerticalCurvedList"/>
    <dgm:cxn modelId="{1958BD76-06CE-429E-8C8C-D198B9EE5C34}" type="presOf" srcId="{A27B54EA-D5F8-41DC-9B58-570BD394EFA0}" destId="{B3336894-8AF1-4A41-B367-E93F27768663}" srcOrd="0" destOrd="0" presId="urn:microsoft.com/office/officeart/2008/layout/VerticalCurvedList"/>
    <dgm:cxn modelId="{5AC84BFD-3D34-4B96-A880-755E445D18F0}" type="presOf" srcId="{830FC009-0FDB-4724-B3A4-43CA50041EDB}" destId="{32195BF8-14AE-4A64-B120-AC1903AB1CCC}" srcOrd="0" destOrd="0" presId="urn:microsoft.com/office/officeart/2008/layout/VerticalCurvedList"/>
    <dgm:cxn modelId="{3935D77C-91E6-4EE4-B0C9-C71446CFDB83}" type="presOf" srcId="{4B5F8E55-3129-4D53-A318-32C007F7412A}" destId="{4FFB9E04-2567-4131-A89D-D980ED981E12}" srcOrd="0" destOrd="0" presId="urn:microsoft.com/office/officeart/2008/layout/VerticalCurvedList"/>
    <dgm:cxn modelId="{5FED8534-4211-4F0E-B154-AFA6903E1706}" srcId="{C8BF0FBB-0009-4ACE-A12F-ACEA6FD445F2}" destId="{AE82C627-0E8C-4042-B69B-6B610DE86E38}" srcOrd="5" destOrd="0" parTransId="{C9B3EC8D-DA30-4AF1-9D76-09B7B2357499}" sibTransId="{5A58205E-CA06-48F3-A4B3-2042F42AFE4D}"/>
    <dgm:cxn modelId="{4CCB58EC-C6E9-420C-BCAA-E592B35E7BA1}" type="presParOf" srcId="{491B6D68-C534-4C76-A554-0B91E96F9738}" destId="{3435BA35-6E9D-4097-876F-0CF4F2E1D4C1}" srcOrd="0" destOrd="0" presId="urn:microsoft.com/office/officeart/2008/layout/VerticalCurvedList"/>
    <dgm:cxn modelId="{FF59E6FC-9966-42FE-A81D-5C5495CE4E9D}" type="presParOf" srcId="{3435BA35-6E9D-4097-876F-0CF4F2E1D4C1}" destId="{61CC6DFF-65EC-450A-9B6F-FCB6DA0ED0D4}" srcOrd="0" destOrd="0" presId="urn:microsoft.com/office/officeart/2008/layout/VerticalCurvedList"/>
    <dgm:cxn modelId="{B4136DA9-0C7A-4A5B-A895-DE4178FF7191}" type="presParOf" srcId="{61CC6DFF-65EC-450A-9B6F-FCB6DA0ED0D4}" destId="{6F18DEF8-8D1A-44AA-934B-9CDDF562A3C6}" srcOrd="0" destOrd="0" presId="urn:microsoft.com/office/officeart/2008/layout/VerticalCurvedList"/>
    <dgm:cxn modelId="{9CC4A621-5D15-427C-A3AC-E40F50579F55}" type="presParOf" srcId="{61CC6DFF-65EC-450A-9B6F-FCB6DA0ED0D4}" destId="{A12977EA-D82B-4625-BD15-51AB521892A6}" srcOrd="1" destOrd="0" presId="urn:microsoft.com/office/officeart/2008/layout/VerticalCurvedList"/>
    <dgm:cxn modelId="{BBEB8026-BD4B-4C5D-B69E-AD97D838FDE2}" type="presParOf" srcId="{61CC6DFF-65EC-450A-9B6F-FCB6DA0ED0D4}" destId="{0BA3AD32-2B55-4215-8AEC-B68E19A15DC9}" srcOrd="2" destOrd="0" presId="urn:microsoft.com/office/officeart/2008/layout/VerticalCurvedList"/>
    <dgm:cxn modelId="{B0B3EFED-AA89-4046-86AC-F60D4595E9E9}" type="presParOf" srcId="{61CC6DFF-65EC-450A-9B6F-FCB6DA0ED0D4}" destId="{8D5CE6C5-14D2-4DF0-BB95-990E3BA5F6A7}" srcOrd="3" destOrd="0" presId="urn:microsoft.com/office/officeart/2008/layout/VerticalCurvedList"/>
    <dgm:cxn modelId="{4782D3BB-2940-402E-9CD2-D2171648CF2C}" type="presParOf" srcId="{3435BA35-6E9D-4097-876F-0CF4F2E1D4C1}" destId="{B3336894-8AF1-4A41-B367-E93F27768663}" srcOrd="1" destOrd="0" presId="urn:microsoft.com/office/officeart/2008/layout/VerticalCurvedList"/>
    <dgm:cxn modelId="{674969F6-D59A-47C0-B69C-DC4E4DB728DE}" type="presParOf" srcId="{3435BA35-6E9D-4097-876F-0CF4F2E1D4C1}" destId="{47E88722-0617-43FD-9D0D-EC3BBCE29AC8}" srcOrd="2" destOrd="0" presId="urn:microsoft.com/office/officeart/2008/layout/VerticalCurvedList"/>
    <dgm:cxn modelId="{CBF0D3D7-D2D3-4DDA-8A86-8B7E0A65410A}" type="presParOf" srcId="{47E88722-0617-43FD-9D0D-EC3BBCE29AC8}" destId="{1F140C99-C917-4D4A-88C4-34329B312844}" srcOrd="0" destOrd="0" presId="urn:microsoft.com/office/officeart/2008/layout/VerticalCurvedList"/>
    <dgm:cxn modelId="{6AB4A9B6-7E59-4B21-83A0-4C86E85D3784}" type="presParOf" srcId="{3435BA35-6E9D-4097-876F-0CF4F2E1D4C1}" destId="{6CADBC86-CE18-4333-8E08-FBA0DEFA765E}" srcOrd="3" destOrd="0" presId="urn:microsoft.com/office/officeart/2008/layout/VerticalCurvedList"/>
    <dgm:cxn modelId="{E6C479A8-DA88-4AD2-B93F-9FC8CDD4E85B}" type="presParOf" srcId="{3435BA35-6E9D-4097-876F-0CF4F2E1D4C1}" destId="{2456FF39-7EC0-4086-BB62-62E67B4386C1}" srcOrd="4" destOrd="0" presId="urn:microsoft.com/office/officeart/2008/layout/VerticalCurvedList"/>
    <dgm:cxn modelId="{DEB40590-D852-49B5-B27D-AE5D70DC98F7}" type="presParOf" srcId="{2456FF39-7EC0-4086-BB62-62E67B4386C1}" destId="{9941F29C-1507-4731-8737-99DF37D2F0AA}" srcOrd="0" destOrd="0" presId="urn:microsoft.com/office/officeart/2008/layout/VerticalCurvedList"/>
    <dgm:cxn modelId="{A6ED3959-4C96-43A0-A7B4-EA8683BEC4D1}" type="presParOf" srcId="{3435BA35-6E9D-4097-876F-0CF4F2E1D4C1}" destId="{32195BF8-14AE-4A64-B120-AC1903AB1CCC}" srcOrd="5" destOrd="0" presId="urn:microsoft.com/office/officeart/2008/layout/VerticalCurvedList"/>
    <dgm:cxn modelId="{F47A656C-14FC-454D-9E4B-42CB155E07DA}" type="presParOf" srcId="{3435BA35-6E9D-4097-876F-0CF4F2E1D4C1}" destId="{E4FF1A75-4945-409B-A07C-56C53D446769}" srcOrd="6" destOrd="0" presId="urn:microsoft.com/office/officeart/2008/layout/VerticalCurvedList"/>
    <dgm:cxn modelId="{D29378EF-D0EE-454F-8CCE-7BF2F604C247}" type="presParOf" srcId="{E4FF1A75-4945-409B-A07C-56C53D446769}" destId="{6A78010D-BD9F-4106-B392-1956319BA6CD}" srcOrd="0" destOrd="0" presId="urn:microsoft.com/office/officeart/2008/layout/VerticalCurvedList"/>
    <dgm:cxn modelId="{52B61BED-3B33-4656-AA8E-0250DA2BCEDD}" type="presParOf" srcId="{3435BA35-6E9D-4097-876F-0CF4F2E1D4C1}" destId="{2B4FEAF1-1B40-4F7D-A548-3E6CCEECC432}" srcOrd="7" destOrd="0" presId="urn:microsoft.com/office/officeart/2008/layout/VerticalCurvedList"/>
    <dgm:cxn modelId="{4A878E45-0D59-4068-9262-174B64214C4D}" type="presParOf" srcId="{3435BA35-6E9D-4097-876F-0CF4F2E1D4C1}" destId="{7D91D62E-AEF1-47E3-B796-7B7415D4B602}" srcOrd="8" destOrd="0" presId="urn:microsoft.com/office/officeart/2008/layout/VerticalCurvedList"/>
    <dgm:cxn modelId="{86BF73C1-31FD-4C9B-97A3-C28A66EAAB2A}" type="presParOf" srcId="{7D91D62E-AEF1-47E3-B796-7B7415D4B602}" destId="{5504EB04-D1BF-44A2-9ED9-31FB89259509}" srcOrd="0" destOrd="0" presId="urn:microsoft.com/office/officeart/2008/layout/VerticalCurvedList"/>
    <dgm:cxn modelId="{AA7A1A66-4A76-4520-AE41-85BDCA625653}" type="presParOf" srcId="{3435BA35-6E9D-4097-876F-0CF4F2E1D4C1}" destId="{4FFB9E04-2567-4131-A89D-D980ED981E12}" srcOrd="9" destOrd="0" presId="urn:microsoft.com/office/officeart/2008/layout/VerticalCurvedList"/>
    <dgm:cxn modelId="{06F2FFFD-2330-4566-9238-8A9AF82B0BFD}" type="presParOf" srcId="{3435BA35-6E9D-4097-876F-0CF4F2E1D4C1}" destId="{4E4AF26F-346D-46FD-9680-7D1382508D31}" srcOrd="10" destOrd="0" presId="urn:microsoft.com/office/officeart/2008/layout/VerticalCurvedList"/>
    <dgm:cxn modelId="{AEBCE889-561F-476B-96CD-B188BEF380B5}" type="presParOf" srcId="{4E4AF26F-346D-46FD-9680-7D1382508D31}" destId="{6864C4CD-A665-43E4-9B50-24A0C334B08E}" srcOrd="0" destOrd="0" presId="urn:microsoft.com/office/officeart/2008/layout/VerticalCurvedList"/>
    <dgm:cxn modelId="{BEC54475-2610-4C97-B16D-1CFBCE51DE6D}" type="presParOf" srcId="{3435BA35-6E9D-4097-876F-0CF4F2E1D4C1}" destId="{977051BD-A065-4863-89FF-7DDB8C681D73}" srcOrd="11" destOrd="0" presId="urn:microsoft.com/office/officeart/2008/layout/VerticalCurvedList"/>
    <dgm:cxn modelId="{8B24D993-3ACC-4286-A6B9-8CA218A21E10}" type="presParOf" srcId="{3435BA35-6E9D-4097-876F-0CF4F2E1D4C1}" destId="{753BCE76-BC68-4B34-BDC8-F47A71437CC2}" srcOrd="12" destOrd="0" presId="urn:microsoft.com/office/officeart/2008/layout/VerticalCurvedList"/>
    <dgm:cxn modelId="{BC39A2F3-4AED-42DC-A3F2-A76735CB1954}" type="presParOf" srcId="{753BCE76-BC68-4B34-BDC8-F47A71437CC2}" destId="{B70EF84E-BC33-4971-A1F6-223457C7F6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F0FBB-0009-4ACE-A12F-ACEA6FD445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27B54EA-D5F8-41DC-9B58-570BD394EFA0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опису ключових первинних процесів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9FFF8-7F29-474E-B4EB-B827C884E0BC}" type="parTrans" cxnId="{C58F7C94-09D7-4090-9DB7-1E6AB8E75D60}">
      <dgm:prSet/>
      <dgm:spPr/>
      <dgm:t>
        <a:bodyPr/>
        <a:lstStyle/>
        <a:p>
          <a:endParaRPr lang="uk-UA"/>
        </a:p>
      </dgm:t>
    </dgm:pt>
    <dgm:pt modelId="{B5B9C279-863A-460F-A8A9-25B3DA7BCF25}" type="sibTrans" cxnId="{C58F7C94-09D7-4090-9DB7-1E6AB8E75D60}">
      <dgm:prSet/>
      <dgm:spPr/>
      <dgm:t>
        <a:bodyPr/>
        <a:lstStyle/>
        <a:p>
          <a:endParaRPr lang="uk-UA"/>
        </a:p>
      </dgm:t>
    </dgm:pt>
    <dgm:pt modelId="{830FC009-0FDB-4724-B3A4-43CA50041EDB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Перегляд механізмів внутрішнього моніторингу та звітування, їх узгодження з тим, що необхідно на кожному рівні організації та зобов’язаннями управлінської відповідальності (встановлені обов’язки, виділені ресурси та надані повноваження)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AB392-8241-4327-8C6D-6AB4E918A15F}" type="parTrans" cxnId="{44F1C168-8720-43C2-8382-8AF59E44A823}">
      <dgm:prSet/>
      <dgm:spPr/>
      <dgm:t>
        <a:bodyPr/>
        <a:lstStyle/>
        <a:p>
          <a:endParaRPr lang="uk-UA"/>
        </a:p>
      </dgm:t>
    </dgm:pt>
    <dgm:pt modelId="{A1949395-6D26-4A8B-82A6-80775E85CB25}" type="sibTrans" cxnId="{44F1C168-8720-43C2-8382-8AF59E44A823}">
      <dgm:prSet/>
      <dgm:spPr/>
      <dgm:t>
        <a:bodyPr/>
        <a:lstStyle/>
        <a:p>
          <a:endParaRPr lang="uk-UA"/>
        </a:p>
      </dgm:t>
    </dgm:pt>
    <dgm:pt modelId="{3F23B872-CD16-43C2-AB3A-7EFA9FCFDEDA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Залучення підрозділу, відповідального за стратегічне планування, в процес моніторингу/звітування, зв'язок його діяльності з бюджетуванням і звітністю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C46B2B-8467-419C-BBD7-36397980F4B7}" type="parTrans" cxnId="{4D4B0F4A-8B3A-4A72-86AE-2F8E960DD31D}">
      <dgm:prSet/>
      <dgm:spPr/>
      <dgm:t>
        <a:bodyPr/>
        <a:lstStyle/>
        <a:p>
          <a:endParaRPr lang="uk-UA"/>
        </a:p>
      </dgm:t>
    </dgm:pt>
    <dgm:pt modelId="{01786B3C-2AB2-442E-93DD-9A2B1544DA9A}" type="sibTrans" cxnId="{4D4B0F4A-8B3A-4A72-86AE-2F8E960DD31D}">
      <dgm:prSet/>
      <dgm:spPr/>
      <dgm:t>
        <a:bodyPr/>
        <a:lstStyle/>
        <a:p>
          <a:endParaRPr lang="uk-UA"/>
        </a:p>
      </dgm:t>
    </dgm:pt>
    <dgm:pt modelId="{4B5F8E55-3129-4D53-A318-32C007F7412A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Перегляд ролі внутрішнього аудиту в органах, в яких є підпорядковані установи і/або державні підприємства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919229-DCDD-49A7-88B7-5E12BF940F4C}" type="parTrans" cxnId="{9EA52C9D-C2FF-4B43-8FE5-02DD4B231659}">
      <dgm:prSet/>
      <dgm:spPr/>
      <dgm:t>
        <a:bodyPr/>
        <a:lstStyle/>
        <a:p>
          <a:endParaRPr lang="uk-UA"/>
        </a:p>
      </dgm:t>
    </dgm:pt>
    <dgm:pt modelId="{B54519B6-8338-477A-A4E3-C77519AEB79B}" type="sibTrans" cxnId="{9EA52C9D-C2FF-4B43-8FE5-02DD4B231659}">
      <dgm:prSet/>
      <dgm:spPr/>
      <dgm:t>
        <a:bodyPr/>
        <a:lstStyle/>
        <a:p>
          <a:endParaRPr lang="uk-UA"/>
        </a:p>
      </dgm:t>
    </dgm:pt>
    <dgm:pt modelId="{AE82C627-0E8C-4042-B69B-6B610DE86E38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наповнення операційної звітності інформацією, необхідною  для вищого керівництва для ухвалення рішень на його рівні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3EC8D-DA30-4AF1-9D76-09B7B2357499}" type="parTrans" cxnId="{5FED8534-4211-4F0E-B154-AFA6903E1706}">
      <dgm:prSet/>
      <dgm:spPr/>
      <dgm:t>
        <a:bodyPr/>
        <a:lstStyle/>
        <a:p>
          <a:endParaRPr lang="uk-UA"/>
        </a:p>
      </dgm:t>
    </dgm:pt>
    <dgm:pt modelId="{5A58205E-CA06-48F3-A4B3-2042F42AFE4D}" type="sibTrans" cxnId="{5FED8534-4211-4F0E-B154-AFA6903E1706}">
      <dgm:prSet/>
      <dgm:spPr/>
      <dgm:t>
        <a:bodyPr/>
        <a:lstStyle/>
        <a:p>
          <a:endParaRPr lang="uk-UA"/>
        </a:p>
      </dgm:t>
    </dgm:pt>
    <dgm:pt modelId="{B23DDC42-8138-4466-BE5C-D4F23132C3FC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pPr algn="just"/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Визначення управління ризиками невід’ємною частиною управлінських процесів на кожному етапі планування, виконання, перевірки і вжиття заходів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08FAC-7403-4E7E-B0DE-7B69178173CC}" type="sibTrans" cxnId="{A2078981-C9D1-49B9-9A4F-219141497607}">
      <dgm:prSet/>
      <dgm:spPr/>
      <dgm:t>
        <a:bodyPr/>
        <a:lstStyle/>
        <a:p>
          <a:endParaRPr lang="uk-UA"/>
        </a:p>
      </dgm:t>
    </dgm:pt>
    <dgm:pt modelId="{F2F06098-497D-4010-9F5B-3D87BC095D6F}" type="parTrans" cxnId="{A2078981-C9D1-49B9-9A4F-219141497607}">
      <dgm:prSet/>
      <dgm:spPr/>
      <dgm:t>
        <a:bodyPr/>
        <a:lstStyle/>
        <a:p>
          <a:endParaRPr lang="uk-UA"/>
        </a:p>
      </dgm:t>
    </dgm:pt>
    <dgm:pt modelId="{0110E587-EBAF-4791-AAD5-4126D8E0838A}">
      <dgm:prSet phldrT="[Текст]" custT="1"/>
      <dgm:spPr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Перегляд внутрішнього планування і контролю, включення етапу із зворотного зв’язку/відстеження та його інтеграція в управлінські заходи (як частина планування, виконання, перевірки та вжиття заходів) тощо</a:t>
          </a:r>
          <a:endParaRPr lang="uk-UA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0E42A-03FA-47E1-B5EF-EFBA8C585944}" type="parTrans" cxnId="{1E73D819-9859-450C-85D2-7C5ABED825E2}">
      <dgm:prSet/>
      <dgm:spPr/>
      <dgm:t>
        <a:bodyPr/>
        <a:lstStyle/>
        <a:p>
          <a:endParaRPr lang="uk-UA"/>
        </a:p>
      </dgm:t>
    </dgm:pt>
    <dgm:pt modelId="{E18F2F6A-7ADE-4724-B4F6-748482E3BE0C}" type="sibTrans" cxnId="{1E73D819-9859-450C-85D2-7C5ABED825E2}">
      <dgm:prSet/>
      <dgm:spPr/>
      <dgm:t>
        <a:bodyPr/>
        <a:lstStyle/>
        <a:p>
          <a:endParaRPr lang="uk-UA"/>
        </a:p>
      </dgm:t>
    </dgm:pt>
    <dgm:pt modelId="{491B6D68-C534-4C76-A554-0B91E96F9738}" type="pres">
      <dgm:prSet presAssocID="{C8BF0FBB-0009-4ACE-A12F-ACEA6FD445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3435BA35-6E9D-4097-876F-0CF4F2E1D4C1}" type="pres">
      <dgm:prSet presAssocID="{C8BF0FBB-0009-4ACE-A12F-ACEA6FD445F2}" presName="Name1" presStyleCnt="0"/>
      <dgm:spPr/>
    </dgm:pt>
    <dgm:pt modelId="{61CC6DFF-65EC-450A-9B6F-FCB6DA0ED0D4}" type="pres">
      <dgm:prSet presAssocID="{C8BF0FBB-0009-4ACE-A12F-ACEA6FD445F2}" presName="cycle" presStyleCnt="0"/>
      <dgm:spPr/>
    </dgm:pt>
    <dgm:pt modelId="{6F18DEF8-8D1A-44AA-934B-9CDDF562A3C6}" type="pres">
      <dgm:prSet presAssocID="{C8BF0FBB-0009-4ACE-A12F-ACEA6FD445F2}" presName="srcNode" presStyleLbl="node1" presStyleIdx="0" presStyleCnt="7"/>
      <dgm:spPr/>
    </dgm:pt>
    <dgm:pt modelId="{A12977EA-D82B-4625-BD15-51AB521892A6}" type="pres">
      <dgm:prSet presAssocID="{C8BF0FBB-0009-4ACE-A12F-ACEA6FD445F2}" presName="conn" presStyleLbl="parChTrans1D2" presStyleIdx="0" presStyleCnt="1"/>
      <dgm:spPr/>
      <dgm:t>
        <a:bodyPr/>
        <a:lstStyle/>
        <a:p>
          <a:endParaRPr lang="uk-UA"/>
        </a:p>
      </dgm:t>
    </dgm:pt>
    <dgm:pt modelId="{0BA3AD32-2B55-4215-8AEC-B68E19A15DC9}" type="pres">
      <dgm:prSet presAssocID="{C8BF0FBB-0009-4ACE-A12F-ACEA6FD445F2}" presName="extraNode" presStyleLbl="node1" presStyleIdx="0" presStyleCnt="7"/>
      <dgm:spPr/>
    </dgm:pt>
    <dgm:pt modelId="{8D5CE6C5-14D2-4DF0-BB95-990E3BA5F6A7}" type="pres">
      <dgm:prSet presAssocID="{C8BF0FBB-0009-4ACE-A12F-ACEA6FD445F2}" presName="dstNode" presStyleLbl="node1" presStyleIdx="0" presStyleCnt="7"/>
      <dgm:spPr/>
    </dgm:pt>
    <dgm:pt modelId="{B3336894-8AF1-4A41-B367-E93F27768663}" type="pres">
      <dgm:prSet presAssocID="{A27B54EA-D5F8-41DC-9B58-570BD394EFA0}" presName="text_1" presStyleLbl="node1" presStyleIdx="0" presStyleCnt="7" custScaleY="122900" custLinFactNeighborY="-237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E88722-0617-43FD-9D0D-EC3BBCE29AC8}" type="pres">
      <dgm:prSet presAssocID="{A27B54EA-D5F8-41DC-9B58-570BD394EFA0}" presName="accent_1" presStyleCnt="0"/>
      <dgm:spPr/>
    </dgm:pt>
    <dgm:pt modelId="{1F140C99-C917-4D4A-88C4-34329B312844}" type="pres">
      <dgm:prSet presAssocID="{A27B54EA-D5F8-41DC-9B58-570BD394EFA0}" presName="accentRepeatNode" presStyleLbl="solidFgAcc1" presStyleIdx="0" presStyleCnt="7" custLinFactNeighborY="-169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CADBC86-CE18-4333-8E08-FBA0DEFA765E}" type="pres">
      <dgm:prSet presAssocID="{B23DDC42-8138-4466-BE5C-D4F23132C3FC}" presName="text_2" presStyleLbl="node1" presStyleIdx="1" presStyleCnt="7" custScaleY="119140" custLinFactNeighborX="297" custLinFactNeighborY="-464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56FF39-7EC0-4086-BB62-62E67B4386C1}" type="pres">
      <dgm:prSet presAssocID="{B23DDC42-8138-4466-BE5C-D4F23132C3FC}" presName="accent_2" presStyleCnt="0"/>
      <dgm:spPr/>
    </dgm:pt>
    <dgm:pt modelId="{9941F29C-1507-4731-8737-99DF37D2F0AA}" type="pres">
      <dgm:prSet presAssocID="{B23DDC42-8138-4466-BE5C-D4F23132C3FC}" presName="accentRepeatNode" presStyleLbl="solidFgAcc1" presStyleIdx="1" presStyleCnt="7" custScaleY="99489" custLinFactNeighborX="-11836" custLinFactNeighborY="-370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32195BF8-14AE-4A64-B120-AC1903AB1CCC}" type="pres">
      <dgm:prSet presAssocID="{830FC009-0FDB-4724-B3A4-43CA50041EDB}" presName="text_3" presStyleLbl="node1" presStyleIdx="2" presStyleCnt="7" custScaleY="170808" custLinFactNeighborX="713" custLinFactNeighborY="-413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FF1A75-4945-409B-A07C-56C53D446769}" type="pres">
      <dgm:prSet presAssocID="{830FC009-0FDB-4724-B3A4-43CA50041EDB}" presName="accent_3" presStyleCnt="0"/>
      <dgm:spPr/>
    </dgm:pt>
    <dgm:pt modelId="{6A78010D-BD9F-4106-B392-1956319BA6CD}" type="pres">
      <dgm:prSet presAssocID="{830FC009-0FDB-4724-B3A4-43CA50041EDB}" presName="accentRepeatNode" presStyleLbl="solidFgAcc1" presStyleIdx="2" presStyleCnt="7" custLinFactNeighborX="-19436" custLinFactNeighborY="-382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2B4FEAF1-1B40-4F7D-A548-3E6CCEECC432}" type="pres">
      <dgm:prSet presAssocID="{3F23B872-CD16-43C2-AB3A-7EFA9FCFDEDA}" presName="text_4" presStyleLbl="node1" presStyleIdx="3" presStyleCnt="7" custScaleY="119704" custLinFactNeighborX="672" custLinFactNeighborY="-263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91D62E-AEF1-47E3-B796-7B7415D4B602}" type="pres">
      <dgm:prSet presAssocID="{3F23B872-CD16-43C2-AB3A-7EFA9FCFDEDA}" presName="accent_4" presStyleCnt="0"/>
      <dgm:spPr/>
    </dgm:pt>
    <dgm:pt modelId="{5504EB04-D1BF-44A2-9ED9-31FB89259509}" type="pres">
      <dgm:prSet presAssocID="{3F23B872-CD16-43C2-AB3A-7EFA9FCFDEDA}" presName="accentRepeatNode" presStyleLbl="solidFgAcc1" presStyleIdx="3" presStyleCnt="7" custLinFactNeighborX="-14213" custLinFactNeighborY="-2469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FFB9E04-2567-4131-A89D-D980ED981E12}" type="pres">
      <dgm:prSet presAssocID="{4B5F8E55-3129-4D53-A318-32C007F7412A}" presName="text_5" presStyleLbl="node1" presStyleIdx="4" presStyleCnt="7" custLinFactNeighborX="-89" custLinFactNeighborY="-170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4AF26F-346D-46FD-9680-7D1382508D31}" type="pres">
      <dgm:prSet presAssocID="{4B5F8E55-3129-4D53-A318-32C007F7412A}" presName="accent_5" presStyleCnt="0"/>
      <dgm:spPr/>
    </dgm:pt>
    <dgm:pt modelId="{6864C4CD-A665-43E4-9B50-24A0C334B08E}" type="pres">
      <dgm:prSet presAssocID="{4B5F8E55-3129-4D53-A318-32C007F7412A}" presName="accentRepeatNode" presStyleLbl="solidFgAcc1" presStyleIdx="4" presStyleCnt="7" custLinFactNeighborX="-17658" custLinFactNeighborY="-1235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77051BD-A065-4863-89FF-7DDB8C681D73}" type="pres">
      <dgm:prSet presAssocID="{AE82C627-0E8C-4042-B69B-6B610DE86E38}" presName="text_6" presStyleLbl="node1" presStyleIdx="5" presStyleCnt="7" custLinFactNeighborX="107" custLinFactNeighborY="-169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3BCE76-BC68-4B34-BDC8-F47A71437CC2}" type="pres">
      <dgm:prSet presAssocID="{AE82C627-0E8C-4042-B69B-6B610DE86E38}" presName="accent_6" presStyleCnt="0"/>
      <dgm:spPr/>
    </dgm:pt>
    <dgm:pt modelId="{B70EF84E-BC33-4971-A1F6-223457C7F6E2}" type="pres">
      <dgm:prSet presAssocID="{AE82C627-0E8C-4042-B69B-6B610DE86E38}" presName="accentRepeatNode" presStyleLbl="solidFgAcc1" presStyleIdx="5" presStyleCnt="7" custLinFactNeighborX="-23986" custLinFactNeighborY="-1487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2C7433E0-CBDE-4F61-B382-75687721CCE1}" type="pres">
      <dgm:prSet presAssocID="{0110E587-EBAF-4791-AAD5-4126D8E0838A}" presName="text_7" presStyleLbl="node1" presStyleIdx="6" presStyleCnt="7" custLinFactNeighborX="256" custLinFactNeighborY="-187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DFC630-8BAD-498F-BC39-990492FA3C07}" type="pres">
      <dgm:prSet presAssocID="{0110E587-EBAF-4791-AAD5-4126D8E0838A}" presName="accent_7" presStyleCnt="0"/>
      <dgm:spPr/>
    </dgm:pt>
    <dgm:pt modelId="{6C3C67D1-D78D-4834-80BB-BD23142E27A0}" type="pres">
      <dgm:prSet presAssocID="{0110E587-EBAF-4791-AAD5-4126D8E0838A}" presName="accentRepeatNode" presStyleLbl="solidFgAcc1" presStyleIdx="6" presStyleCnt="7" custLinFactNeighborX="4223" custLinFactNeighborY="-1970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0E36CEFC-E9AA-4BBD-B70D-48E7A9D8D959}" type="presOf" srcId="{B23DDC42-8138-4466-BE5C-D4F23132C3FC}" destId="{6CADBC86-CE18-4333-8E08-FBA0DEFA765E}" srcOrd="0" destOrd="0" presId="urn:microsoft.com/office/officeart/2008/layout/VerticalCurvedList"/>
    <dgm:cxn modelId="{44F1C168-8720-43C2-8382-8AF59E44A823}" srcId="{C8BF0FBB-0009-4ACE-A12F-ACEA6FD445F2}" destId="{830FC009-0FDB-4724-B3A4-43CA50041EDB}" srcOrd="2" destOrd="0" parTransId="{1B6AB392-8241-4327-8C6D-6AB4E918A15F}" sibTransId="{A1949395-6D26-4A8B-82A6-80775E85CB25}"/>
    <dgm:cxn modelId="{C58F7C94-09D7-4090-9DB7-1E6AB8E75D60}" srcId="{C8BF0FBB-0009-4ACE-A12F-ACEA6FD445F2}" destId="{A27B54EA-D5F8-41DC-9B58-570BD394EFA0}" srcOrd="0" destOrd="0" parTransId="{A4F9FFF8-7F29-474E-B4EB-B827C884E0BC}" sibTransId="{B5B9C279-863A-460F-A8A9-25B3DA7BCF25}"/>
    <dgm:cxn modelId="{8BCA1561-36AD-4530-8272-EBC4AD5BB5F7}" type="presOf" srcId="{3F23B872-CD16-43C2-AB3A-7EFA9FCFDEDA}" destId="{2B4FEAF1-1B40-4F7D-A548-3E6CCEECC432}" srcOrd="0" destOrd="0" presId="urn:microsoft.com/office/officeart/2008/layout/VerticalCurvedList"/>
    <dgm:cxn modelId="{4D4B0F4A-8B3A-4A72-86AE-2F8E960DD31D}" srcId="{C8BF0FBB-0009-4ACE-A12F-ACEA6FD445F2}" destId="{3F23B872-CD16-43C2-AB3A-7EFA9FCFDEDA}" srcOrd="3" destOrd="0" parTransId="{27C46B2B-8467-419C-BBD7-36397980F4B7}" sibTransId="{01786B3C-2AB2-442E-93DD-9A2B1544DA9A}"/>
    <dgm:cxn modelId="{1958BD76-06CE-429E-8C8C-D198B9EE5C34}" type="presOf" srcId="{A27B54EA-D5F8-41DC-9B58-570BD394EFA0}" destId="{B3336894-8AF1-4A41-B367-E93F27768663}" srcOrd="0" destOrd="0" presId="urn:microsoft.com/office/officeart/2008/layout/VerticalCurvedList"/>
    <dgm:cxn modelId="{A2078981-C9D1-49B9-9A4F-219141497607}" srcId="{C8BF0FBB-0009-4ACE-A12F-ACEA6FD445F2}" destId="{B23DDC42-8138-4466-BE5C-D4F23132C3FC}" srcOrd="1" destOrd="0" parTransId="{F2F06098-497D-4010-9F5B-3D87BC095D6F}" sibTransId="{AA808FAC-7403-4E7E-B0DE-7B69178173CC}"/>
    <dgm:cxn modelId="{1E73D819-9859-450C-85D2-7C5ABED825E2}" srcId="{C8BF0FBB-0009-4ACE-A12F-ACEA6FD445F2}" destId="{0110E587-EBAF-4791-AAD5-4126D8E0838A}" srcOrd="6" destOrd="0" parTransId="{2E30E42A-03FA-47E1-B5EF-EFBA8C585944}" sibTransId="{E18F2F6A-7ADE-4724-B4F6-748482E3BE0C}"/>
    <dgm:cxn modelId="{B742280F-DF86-4436-AD58-1F462331F17D}" type="presOf" srcId="{B5B9C279-863A-460F-A8A9-25B3DA7BCF25}" destId="{A12977EA-D82B-4625-BD15-51AB521892A6}" srcOrd="0" destOrd="0" presId="urn:microsoft.com/office/officeart/2008/layout/VerticalCurvedList"/>
    <dgm:cxn modelId="{3935D77C-91E6-4EE4-B0C9-C71446CFDB83}" type="presOf" srcId="{4B5F8E55-3129-4D53-A318-32C007F7412A}" destId="{4FFB9E04-2567-4131-A89D-D980ED981E12}" srcOrd="0" destOrd="0" presId="urn:microsoft.com/office/officeart/2008/layout/VerticalCurvedList"/>
    <dgm:cxn modelId="{98A43264-42D8-48C8-87CD-ED88BC0F197F}" type="presOf" srcId="{0110E587-EBAF-4791-AAD5-4126D8E0838A}" destId="{2C7433E0-CBDE-4F61-B382-75687721CCE1}" srcOrd="0" destOrd="0" presId="urn:microsoft.com/office/officeart/2008/layout/VerticalCurvedList"/>
    <dgm:cxn modelId="{F5F23BC0-9142-4656-900E-F7B42A681BAB}" type="presOf" srcId="{AE82C627-0E8C-4042-B69B-6B610DE86E38}" destId="{977051BD-A065-4863-89FF-7DDB8C681D73}" srcOrd="0" destOrd="0" presId="urn:microsoft.com/office/officeart/2008/layout/VerticalCurvedList"/>
    <dgm:cxn modelId="{5A6B5827-23B3-4367-B5A8-201BFD8388A6}" type="presOf" srcId="{C8BF0FBB-0009-4ACE-A12F-ACEA6FD445F2}" destId="{491B6D68-C534-4C76-A554-0B91E96F9738}" srcOrd="0" destOrd="0" presId="urn:microsoft.com/office/officeart/2008/layout/VerticalCurvedList"/>
    <dgm:cxn modelId="{5FED8534-4211-4F0E-B154-AFA6903E1706}" srcId="{C8BF0FBB-0009-4ACE-A12F-ACEA6FD445F2}" destId="{AE82C627-0E8C-4042-B69B-6B610DE86E38}" srcOrd="5" destOrd="0" parTransId="{C9B3EC8D-DA30-4AF1-9D76-09B7B2357499}" sibTransId="{5A58205E-CA06-48F3-A4B3-2042F42AFE4D}"/>
    <dgm:cxn modelId="{9EA52C9D-C2FF-4B43-8FE5-02DD4B231659}" srcId="{C8BF0FBB-0009-4ACE-A12F-ACEA6FD445F2}" destId="{4B5F8E55-3129-4D53-A318-32C007F7412A}" srcOrd="4" destOrd="0" parTransId="{50919229-DCDD-49A7-88B7-5E12BF940F4C}" sibTransId="{B54519B6-8338-477A-A4E3-C77519AEB79B}"/>
    <dgm:cxn modelId="{5AC84BFD-3D34-4B96-A880-755E445D18F0}" type="presOf" srcId="{830FC009-0FDB-4724-B3A4-43CA50041EDB}" destId="{32195BF8-14AE-4A64-B120-AC1903AB1CCC}" srcOrd="0" destOrd="0" presId="urn:microsoft.com/office/officeart/2008/layout/VerticalCurvedList"/>
    <dgm:cxn modelId="{4CCB58EC-C6E9-420C-BCAA-E592B35E7BA1}" type="presParOf" srcId="{491B6D68-C534-4C76-A554-0B91E96F9738}" destId="{3435BA35-6E9D-4097-876F-0CF4F2E1D4C1}" srcOrd="0" destOrd="0" presId="urn:microsoft.com/office/officeart/2008/layout/VerticalCurvedList"/>
    <dgm:cxn modelId="{FF59E6FC-9966-42FE-A81D-5C5495CE4E9D}" type="presParOf" srcId="{3435BA35-6E9D-4097-876F-0CF4F2E1D4C1}" destId="{61CC6DFF-65EC-450A-9B6F-FCB6DA0ED0D4}" srcOrd="0" destOrd="0" presId="urn:microsoft.com/office/officeart/2008/layout/VerticalCurvedList"/>
    <dgm:cxn modelId="{B4136DA9-0C7A-4A5B-A895-DE4178FF7191}" type="presParOf" srcId="{61CC6DFF-65EC-450A-9B6F-FCB6DA0ED0D4}" destId="{6F18DEF8-8D1A-44AA-934B-9CDDF562A3C6}" srcOrd="0" destOrd="0" presId="urn:microsoft.com/office/officeart/2008/layout/VerticalCurvedList"/>
    <dgm:cxn modelId="{9CC4A621-5D15-427C-A3AC-E40F50579F55}" type="presParOf" srcId="{61CC6DFF-65EC-450A-9B6F-FCB6DA0ED0D4}" destId="{A12977EA-D82B-4625-BD15-51AB521892A6}" srcOrd="1" destOrd="0" presId="urn:microsoft.com/office/officeart/2008/layout/VerticalCurvedList"/>
    <dgm:cxn modelId="{BBEB8026-BD4B-4C5D-B69E-AD97D838FDE2}" type="presParOf" srcId="{61CC6DFF-65EC-450A-9B6F-FCB6DA0ED0D4}" destId="{0BA3AD32-2B55-4215-8AEC-B68E19A15DC9}" srcOrd="2" destOrd="0" presId="urn:microsoft.com/office/officeart/2008/layout/VerticalCurvedList"/>
    <dgm:cxn modelId="{B0B3EFED-AA89-4046-86AC-F60D4595E9E9}" type="presParOf" srcId="{61CC6DFF-65EC-450A-9B6F-FCB6DA0ED0D4}" destId="{8D5CE6C5-14D2-4DF0-BB95-990E3BA5F6A7}" srcOrd="3" destOrd="0" presId="urn:microsoft.com/office/officeart/2008/layout/VerticalCurvedList"/>
    <dgm:cxn modelId="{4782D3BB-2940-402E-9CD2-D2171648CF2C}" type="presParOf" srcId="{3435BA35-6E9D-4097-876F-0CF4F2E1D4C1}" destId="{B3336894-8AF1-4A41-B367-E93F27768663}" srcOrd="1" destOrd="0" presId="urn:microsoft.com/office/officeart/2008/layout/VerticalCurvedList"/>
    <dgm:cxn modelId="{674969F6-D59A-47C0-B69C-DC4E4DB728DE}" type="presParOf" srcId="{3435BA35-6E9D-4097-876F-0CF4F2E1D4C1}" destId="{47E88722-0617-43FD-9D0D-EC3BBCE29AC8}" srcOrd="2" destOrd="0" presId="urn:microsoft.com/office/officeart/2008/layout/VerticalCurvedList"/>
    <dgm:cxn modelId="{CBF0D3D7-D2D3-4DDA-8A86-8B7E0A65410A}" type="presParOf" srcId="{47E88722-0617-43FD-9D0D-EC3BBCE29AC8}" destId="{1F140C99-C917-4D4A-88C4-34329B312844}" srcOrd="0" destOrd="0" presId="urn:microsoft.com/office/officeart/2008/layout/VerticalCurvedList"/>
    <dgm:cxn modelId="{6AB4A9B6-7E59-4B21-83A0-4C86E85D3784}" type="presParOf" srcId="{3435BA35-6E9D-4097-876F-0CF4F2E1D4C1}" destId="{6CADBC86-CE18-4333-8E08-FBA0DEFA765E}" srcOrd="3" destOrd="0" presId="urn:microsoft.com/office/officeart/2008/layout/VerticalCurvedList"/>
    <dgm:cxn modelId="{E6C479A8-DA88-4AD2-B93F-9FC8CDD4E85B}" type="presParOf" srcId="{3435BA35-6E9D-4097-876F-0CF4F2E1D4C1}" destId="{2456FF39-7EC0-4086-BB62-62E67B4386C1}" srcOrd="4" destOrd="0" presId="urn:microsoft.com/office/officeart/2008/layout/VerticalCurvedList"/>
    <dgm:cxn modelId="{DEB40590-D852-49B5-B27D-AE5D70DC98F7}" type="presParOf" srcId="{2456FF39-7EC0-4086-BB62-62E67B4386C1}" destId="{9941F29C-1507-4731-8737-99DF37D2F0AA}" srcOrd="0" destOrd="0" presId="urn:microsoft.com/office/officeart/2008/layout/VerticalCurvedList"/>
    <dgm:cxn modelId="{A6ED3959-4C96-43A0-A7B4-EA8683BEC4D1}" type="presParOf" srcId="{3435BA35-6E9D-4097-876F-0CF4F2E1D4C1}" destId="{32195BF8-14AE-4A64-B120-AC1903AB1CCC}" srcOrd="5" destOrd="0" presId="urn:microsoft.com/office/officeart/2008/layout/VerticalCurvedList"/>
    <dgm:cxn modelId="{F47A656C-14FC-454D-9E4B-42CB155E07DA}" type="presParOf" srcId="{3435BA35-6E9D-4097-876F-0CF4F2E1D4C1}" destId="{E4FF1A75-4945-409B-A07C-56C53D446769}" srcOrd="6" destOrd="0" presId="urn:microsoft.com/office/officeart/2008/layout/VerticalCurvedList"/>
    <dgm:cxn modelId="{D29378EF-D0EE-454F-8CCE-7BF2F604C247}" type="presParOf" srcId="{E4FF1A75-4945-409B-A07C-56C53D446769}" destId="{6A78010D-BD9F-4106-B392-1956319BA6CD}" srcOrd="0" destOrd="0" presId="urn:microsoft.com/office/officeart/2008/layout/VerticalCurvedList"/>
    <dgm:cxn modelId="{52B61BED-3B33-4656-AA8E-0250DA2BCEDD}" type="presParOf" srcId="{3435BA35-6E9D-4097-876F-0CF4F2E1D4C1}" destId="{2B4FEAF1-1B40-4F7D-A548-3E6CCEECC432}" srcOrd="7" destOrd="0" presId="urn:microsoft.com/office/officeart/2008/layout/VerticalCurvedList"/>
    <dgm:cxn modelId="{4A878E45-0D59-4068-9262-174B64214C4D}" type="presParOf" srcId="{3435BA35-6E9D-4097-876F-0CF4F2E1D4C1}" destId="{7D91D62E-AEF1-47E3-B796-7B7415D4B602}" srcOrd="8" destOrd="0" presId="urn:microsoft.com/office/officeart/2008/layout/VerticalCurvedList"/>
    <dgm:cxn modelId="{86BF73C1-31FD-4C9B-97A3-C28A66EAAB2A}" type="presParOf" srcId="{7D91D62E-AEF1-47E3-B796-7B7415D4B602}" destId="{5504EB04-D1BF-44A2-9ED9-31FB89259509}" srcOrd="0" destOrd="0" presId="urn:microsoft.com/office/officeart/2008/layout/VerticalCurvedList"/>
    <dgm:cxn modelId="{AA7A1A66-4A76-4520-AE41-85BDCA625653}" type="presParOf" srcId="{3435BA35-6E9D-4097-876F-0CF4F2E1D4C1}" destId="{4FFB9E04-2567-4131-A89D-D980ED981E12}" srcOrd="9" destOrd="0" presId="urn:microsoft.com/office/officeart/2008/layout/VerticalCurvedList"/>
    <dgm:cxn modelId="{06F2FFFD-2330-4566-9238-8A9AF82B0BFD}" type="presParOf" srcId="{3435BA35-6E9D-4097-876F-0CF4F2E1D4C1}" destId="{4E4AF26F-346D-46FD-9680-7D1382508D31}" srcOrd="10" destOrd="0" presId="urn:microsoft.com/office/officeart/2008/layout/VerticalCurvedList"/>
    <dgm:cxn modelId="{AEBCE889-561F-476B-96CD-B188BEF380B5}" type="presParOf" srcId="{4E4AF26F-346D-46FD-9680-7D1382508D31}" destId="{6864C4CD-A665-43E4-9B50-24A0C334B08E}" srcOrd="0" destOrd="0" presId="urn:microsoft.com/office/officeart/2008/layout/VerticalCurvedList"/>
    <dgm:cxn modelId="{BEC54475-2610-4C97-B16D-1CFBCE51DE6D}" type="presParOf" srcId="{3435BA35-6E9D-4097-876F-0CF4F2E1D4C1}" destId="{977051BD-A065-4863-89FF-7DDB8C681D73}" srcOrd="11" destOrd="0" presId="urn:microsoft.com/office/officeart/2008/layout/VerticalCurvedList"/>
    <dgm:cxn modelId="{8B24D993-3ACC-4286-A6B9-8CA218A21E10}" type="presParOf" srcId="{3435BA35-6E9D-4097-876F-0CF4F2E1D4C1}" destId="{753BCE76-BC68-4B34-BDC8-F47A71437CC2}" srcOrd="12" destOrd="0" presId="urn:microsoft.com/office/officeart/2008/layout/VerticalCurvedList"/>
    <dgm:cxn modelId="{BC39A2F3-4AED-42DC-A3F2-A76735CB1954}" type="presParOf" srcId="{753BCE76-BC68-4B34-BDC8-F47A71437CC2}" destId="{B70EF84E-BC33-4971-A1F6-223457C7F6E2}" srcOrd="0" destOrd="0" presId="urn:microsoft.com/office/officeart/2008/layout/VerticalCurvedList"/>
    <dgm:cxn modelId="{BF2939FA-8246-4C08-93CD-02BE82EB789D}" type="presParOf" srcId="{3435BA35-6E9D-4097-876F-0CF4F2E1D4C1}" destId="{2C7433E0-CBDE-4F61-B382-75687721CCE1}" srcOrd="13" destOrd="0" presId="urn:microsoft.com/office/officeart/2008/layout/VerticalCurvedList"/>
    <dgm:cxn modelId="{2577FC1D-BFA8-4F7A-9E50-3E924CA9DDB6}" type="presParOf" srcId="{3435BA35-6E9D-4097-876F-0CF4F2E1D4C1}" destId="{D6DFC630-8BAD-498F-BC39-990492FA3C07}" srcOrd="14" destOrd="0" presId="urn:microsoft.com/office/officeart/2008/layout/VerticalCurvedList"/>
    <dgm:cxn modelId="{5CFCADDF-2C21-4445-9253-A4716DAD1851}" type="presParOf" srcId="{D6DFC630-8BAD-498F-BC39-990492FA3C07}" destId="{6C3C67D1-D78D-4834-80BB-BD23142E27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977EA-D82B-4625-BD15-51AB521892A6}">
      <dsp:nvSpPr>
        <dsp:cNvPr id="0" name=""/>
        <dsp:cNvSpPr/>
      </dsp:nvSpPr>
      <dsp:spPr>
        <a:xfrm>
          <a:off x="-6218116" y="-951265"/>
          <a:ext cx="7401750" cy="7401750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36894-8AF1-4A41-B367-E93F27768663}">
      <dsp:nvSpPr>
        <dsp:cNvPr id="0" name=""/>
        <dsp:cNvSpPr/>
      </dsp:nvSpPr>
      <dsp:spPr>
        <a:xfrm>
          <a:off x="440722" y="120753"/>
          <a:ext cx="11445535" cy="711539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4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Розвиток фінансового управління і контролю має розглядатися спільно з реформами управління державними фінансами та державного управління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722" y="120753"/>
        <a:ext cx="11445535" cy="711539"/>
      </dsp:txXfrm>
    </dsp:sp>
    <dsp:sp modelId="{1F140C99-C917-4D4A-88C4-34329B312844}">
      <dsp:nvSpPr>
        <dsp:cNvPr id="0" name=""/>
        <dsp:cNvSpPr/>
      </dsp:nvSpPr>
      <dsp:spPr>
        <a:xfrm>
          <a:off x="78873" y="114656"/>
          <a:ext cx="723697" cy="7236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DBC86-CE18-4333-8E08-FBA0DEFA765E}">
      <dsp:nvSpPr>
        <dsp:cNvPr id="0" name=""/>
        <dsp:cNvSpPr/>
      </dsp:nvSpPr>
      <dsp:spPr>
        <a:xfrm>
          <a:off x="984415" y="935312"/>
          <a:ext cx="10969303" cy="689770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4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Посилення функцій першої та другої ліній шляхом розширення обсягу їх обов’язків, повноважень та обов’язків підзвітності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4415" y="935312"/>
        <a:ext cx="10969303" cy="689770"/>
      </dsp:txXfrm>
    </dsp:sp>
    <dsp:sp modelId="{9941F29C-1507-4731-8737-99DF37D2F0AA}">
      <dsp:nvSpPr>
        <dsp:cNvPr id="0" name=""/>
        <dsp:cNvSpPr/>
      </dsp:nvSpPr>
      <dsp:spPr>
        <a:xfrm>
          <a:off x="142851" y="4429884"/>
          <a:ext cx="723697" cy="552029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95BF8-14AE-4A64-B120-AC1903AB1CCC}">
      <dsp:nvSpPr>
        <dsp:cNvPr id="0" name=""/>
        <dsp:cNvSpPr/>
      </dsp:nvSpPr>
      <dsp:spPr>
        <a:xfrm>
          <a:off x="1211381" y="1742851"/>
          <a:ext cx="10751534" cy="666953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4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Удосконалення систем внутрішнього контролю, яким довірятиме вище керівництво, і які розширюватимуть повноваження керівників першої лінії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1381" y="1742851"/>
        <a:ext cx="10751534" cy="666953"/>
      </dsp:txXfrm>
    </dsp:sp>
    <dsp:sp modelId="{6A78010D-BD9F-4106-B392-1956319BA6CD}">
      <dsp:nvSpPr>
        <dsp:cNvPr id="0" name=""/>
        <dsp:cNvSpPr/>
      </dsp:nvSpPr>
      <dsp:spPr>
        <a:xfrm>
          <a:off x="644509" y="1736112"/>
          <a:ext cx="864521" cy="74679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FEAF1-1B40-4F7D-A548-3E6CCEECC432}">
      <dsp:nvSpPr>
        <dsp:cNvPr id="0" name=""/>
        <dsp:cNvSpPr/>
      </dsp:nvSpPr>
      <dsp:spPr>
        <a:xfrm>
          <a:off x="1200845" y="2551976"/>
          <a:ext cx="10751534" cy="693035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4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Перебудова процесу планування шляхом покрашення узгодження від стратегії до операцій, покращення SMART-цілей та ключових показників діяльності (розширивши спектр, включивши діяльність, ефективність, результативність, фінансове управління і цілі внутрішнього контролю)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0845" y="2551976"/>
        <a:ext cx="10751534" cy="693035"/>
      </dsp:txXfrm>
    </dsp:sp>
    <dsp:sp modelId="{5504EB04-D1BF-44A2-9ED9-31FB89259509}">
      <dsp:nvSpPr>
        <dsp:cNvPr id="0" name=""/>
        <dsp:cNvSpPr/>
      </dsp:nvSpPr>
      <dsp:spPr>
        <a:xfrm>
          <a:off x="735857" y="2530896"/>
          <a:ext cx="723697" cy="72369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B9E04-2567-4131-A89D-D980ED981E12}">
      <dsp:nvSpPr>
        <dsp:cNvPr id="0" name=""/>
        <dsp:cNvSpPr/>
      </dsp:nvSpPr>
      <dsp:spPr>
        <a:xfrm>
          <a:off x="984525" y="3396893"/>
          <a:ext cx="10969303" cy="765897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4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Посилення функції другої лінії у процесі планування шляхом інтеграції планування з бюджетуванням, перетворення встановлення цілей та ключових показників діяльності на інтегрований повторюваний процес, у якому функції другої лінії взаємодіють з функціями першої лінії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4525" y="3396893"/>
        <a:ext cx="10969303" cy="765897"/>
      </dsp:txXfrm>
    </dsp:sp>
    <dsp:sp modelId="{6864C4CD-A665-43E4-9B50-24A0C334B08E}">
      <dsp:nvSpPr>
        <dsp:cNvPr id="0" name=""/>
        <dsp:cNvSpPr/>
      </dsp:nvSpPr>
      <dsp:spPr>
        <a:xfrm>
          <a:off x="525115" y="3380273"/>
          <a:ext cx="795705" cy="81331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051BD-A065-4863-89FF-7DDB8C681D73}">
      <dsp:nvSpPr>
        <dsp:cNvPr id="0" name=""/>
        <dsp:cNvSpPr/>
      </dsp:nvSpPr>
      <dsp:spPr>
        <a:xfrm>
          <a:off x="518576" y="4367478"/>
          <a:ext cx="11445535" cy="578957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48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Закріплення відповідальності за належне функціонування внутрішнього контролю, у тому числі за керівництвом першої лінії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576" y="4367478"/>
        <a:ext cx="11445535" cy="578957"/>
      </dsp:txXfrm>
    </dsp:sp>
    <dsp:sp modelId="{B70EF84E-BC33-4971-A1F6-223457C7F6E2}">
      <dsp:nvSpPr>
        <dsp:cNvPr id="0" name=""/>
        <dsp:cNvSpPr/>
      </dsp:nvSpPr>
      <dsp:spPr>
        <a:xfrm>
          <a:off x="113972" y="4332805"/>
          <a:ext cx="723697" cy="672430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977EA-D82B-4625-BD15-51AB521892A6}">
      <dsp:nvSpPr>
        <dsp:cNvPr id="0" name=""/>
        <dsp:cNvSpPr/>
      </dsp:nvSpPr>
      <dsp:spPr>
        <a:xfrm>
          <a:off x="-6213676" y="-951265"/>
          <a:ext cx="7401750" cy="7401750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36894-8AF1-4A41-B367-E93F27768663}">
      <dsp:nvSpPr>
        <dsp:cNvPr id="0" name=""/>
        <dsp:cNvSpPr/>
      </dsp:nvSpPr>
      <dsp:spPr>
        <a:xfrm>
          <a:off x="385770" y="73890"/>
          <a:ext cx="11504927" cy="614216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6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опису ключових первинних процесів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770" y="73890"/>
        <a:ext cx="11504927" cy="614216"/>
      </dsp:txXfrm>
    </dsp:sp>
    <dsp:sp modelId="{1F140C99-C917-4D4A-88C4-34329B312844}">
      <dsp:nvSpPr>
        <dsp:cNvPr id="0" name=""/>
        <dsp:cNvSpPr/>
      </dsp:nvSpPr>
      <dsp:spPr>
        <a:xfrm>
          <a:off x="73414" y="81409"/>
          <a:ext cx="624711" cy="6247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DBC86-CE18-4333-8E08-FBA0DEFA765E}">
      <dsp:nvSpPr>
        <dsp:cNvPr id="0" name=""/>
        <dsp:cNvSpPr/>
      </dsp:nvSpPr>
      <dsp:spPr>
        <a:xfrm>
          <a:off x="871181" y="720007"/>
          <a:ext cx="11052341" cy="595424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6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Визначення управління ризиками невід’ємною частиною управлінських процесів на кожному етапі планування, виконання, перевірки і вжиття заходів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181" y="720007"/>
        <a:ext cx="11052341" cy="595424"/>
      </dsp:txXfrm>
    </dsp:sp>
    <dsp:sp modelId="{9941F29C-1507-4731-8737-99DF37D2F0AA}">
      <dsp:nvSpPr>
        <dsp:cNvPr id="0" name=""/>
        <dsp:cNvSpPr/>
      </dsp:nvSpPr>
      <dsp:spPr>
        <a:xfrm>
          <a:off x="452059" y="707726"/>
          <a:ext cx="624711" cy="6215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95BF8-14AE-4A64-B120-AC1903AB1CCC}">
      <dsp:nvSpPr>
        <dsp:cNvPr id="0" name=""/>
        <dsp:cNvSpPr/>
      </dsp:nvSpPr>
      <dsp:spPr>
        <a:xfrm>
          <a:off x="1159785" y="1366043"/>
          <a:ext cx="10804326" cy="853645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6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Перегляд механізмів внутрішнього моніторингу та звітування, їх узгодження з тим, що необхідно на кожному рівні організації та зобов’язаннями управлінської відповідальності (встановлені обов’язки, виділені ресурси та надані повноваження)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9785" y="1366043"/>
        <a:ext cx="10804326" cy="853645"/>
      </dsp:txXfrm>
    </dsp:sp>
    <dsp:sp modelId="{6A78010D-BD9F-4106-B392-1956319BA6CD}">
      <dsp:nvSpPr>
        <dsp:cNvPr id="0" name=""/>
        <dsp:cNvSpPr/>
      </dsp:nvSpPr>
      <dsp:spPr>
        <a:xfrm>
          <a:off x="652596" y="1448433"/>
          <a:ext cx="624711" cy="6247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FEAF1-1B40-4F7D-A548-3E6CCEECC432}">
      <dsp:nvSpPr>
        <dsp:cNvPr id="0" name=""/>
        <dsp:cNvSpPr/>
      </dsp:nvSpPr>
      <dsp:spPr>
        <a:xfrm>
          <a:off x="1237632" y="2318768"/>
          <a:ext cx="10725137" cy="598243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6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Залучення підрозділу, відповідального за стратегічне планування, в процес моніторингу/звітування, зв'язок його діяльності з бюджетуванням і звітністю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7632" y="2318768"/>
        <a:ext cx="10725137" cy="598243"/>
      </dsp:txXfrm>
    </dsp:sp>
    <dsp:sp modelId="{5504EB04-D1BF-44A2-9ED9-31FB89259509}">
      <dsp:nvSpPr>
        <dsp:cNvPr id="0" name=""/>
        <dsp:cNvSpPr/>
      </dsp:nvSpPr>
      <dsp:spPr>
        <a:xfrm>
          <a:off x="764413" y="2282987"/>
          <a:ext cx="624711" cy="6247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B9E04-2567-4131-A89D-D980ED981E12}">
      <dsp:nvSpPr>
        <dsp:cNvPr id="0" name=""/>
        <dsp:cNvSpPr/>
      </dsp:nvSpPr>
      <dsp:spPr>
        <a:xfrm>
          <a:off x="1076754" y="3164507"/>
          <a:ext cx="10804326" cy="499769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6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Перегляд ролі внутрішнього аудиту в органах, в яких є підпорядковані установи і/або державні підприємства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754" y="3164507"/>
        <a:ext cx="10804326" cy="499769"/>
      </dsp:txXfrm>
    </dsp:sp>
    <dsp:sp modelId="{6864C4CD-A665-43E4-9B50-24A0C334B08E}">
      <dsp:nvSpPr>
        <dsp:cNvPr id="0" name=""/>
        <dsp:cNvSpPr/>
      </dsp:nvSpPr>
      <dsp:spPr>
        <a:xfrm>
          <a:off x="663703" y="3110182"/>
          <a:ext cx="624711" cy="6247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051BD-A065-4863-89FF-7DDB8C681D73}">
      <dsp:nvSpPr>
        <dsp:cNvPr id="0" name=""/>
        <dsp:cNvSpPr/>
      </dsp:nvSpPr>
      <dsp:spPr>
        <a:xfrm>
          <a:off x="850181" y="3914501"/>
          <a:ext cx="11052341" cy="499769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6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Забезпечення наповнення операційної звітності інформацією, необхідною  для вищого керівництва для ухвалення рішень на його рівні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0181" y="3914501"/>
        <a:ext cx="11052341" cy="499769"/>
      </dsp:txXfrm>
    </dsp:sp>
    <dsp:sp modelId="{B70EF84E-BC33-4971-A1F6-223457C7F6E2}">
      <dsp:nvSpPr>
        <dsp:cNvPr id="0" name=""/>
        <dsp:cNvSpPr/>
      </dsp:nvSpPr>
      <dsp:spPr>
        <a:xfrm>
          <a:off x="376157" y="3843946"/>
          <a:ext cx="624711" cy="62471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433E0-CBDE-4F61-B382-75687721CCE1}">
      <dsp:nvSpPr>
        <dsp:cNvPr id="0" name=""/>
        <dsp:cNvSpPr/>
      </dsp:nvSpPr>
      <dsp:spPr>
        <a:xfrm>
          <a:off x="415222" y="4655803"/>
          <a:ext cx="11504927" cy="499769"/>
        </a:xfrm>
        <a:prstGeom prst="rect">
          <a:avLst/>
        </a:prstGeom>
        <a:gradFill rotWithShape="0">
          <a:gsLst>
            <a:gs pos="0">
              <a:schemeClr val="bg1">
                <a:lumMod val="65000"/>
              </a:schemeClr>
            </a:gs>
            <a:gs pos="50000">
              <a:srgbClr val="FFFF66"/>
            </a:gs>
            <a:gs pos="100000">
              <a:srgbClr val="FFC0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6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Перегляд внутрішнього планування і контролю, включення етапу із зворотного зв’язку/відстеження та його інтеграція в управлінські заходи (як частина планування, виконання, перевірки та вжиття заходів) тощо</a:t>
          </a:r>
          <a:endParaRPr lang="uk-UA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222" y="4655803"/>
        <a:ext cx="11504927" cy="499769"/>
      </dsp:txXfrm>
    </dsp:sp>
    <dsp:sp modelId="{6C3C67D1-D78D-4834-80BB-BD23142E27A0}">
      <dsp:nvSpPr>
        <dsp:cNvPr id="0" name=""/>
        <dsp:cNvSpPr/>
      </dsp:nvSpPr>
      <dsp:spPr>
        <a:xfrm>
          <a:off x="99796" y="4563891"/>
          <a:ext cx="624711" cy="62471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8779-24B7-4FBB-9688-46AD65D8FDB8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2CB51-5E23-49CD-9D46-AB9010D55CA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40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000B2-E6D0-49C5-8A37-5BC626D52FD5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420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000B2-E6D0-49C5-8A37-5BC626D52FD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24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2CB51-5E23-49CD-9D46-AB9010D55CA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97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32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446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50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50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28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85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3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31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98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39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7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D260A-0936-4E2E-8985-74C5B626AF50}" type="datetimeFigureOut">
              <a:rPr lang="uk-UA" smtClean="0"/>
              <a:t>01.04.2019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fu-logo-V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" y="-1536"/>
            <a:ext cx="4239572" cy="12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4697" y="1401037"/>
            <a:ext cx="10911840" cy="398956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44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4400" b="1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</a:t>
            </a:r>
            <a:r>
              <a:rPr lang="ru-RU" sz="4800" b="1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гляд</a:t>
            </a:r>
            <a:r>
              <a:rPr lang="ru-RU" sz="4800" b="1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стану </a:t>
            </a:r>
            <a:r>
              <a:rPr lang="ru-RU" sz="48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функціонування</a:t>
            </a:r>
            <a:r>
              <a:rPr lang="ru-RU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систем </a:t>
            </a:r>
            <a:r>
              <a:rPr lang="ru-RU" sz="48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внутрішнього</a:t>
            </a:r>
            <a:r>
              <a:rPr lang="ru-RU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контролю</a:t>
            </a:r>
            <a:r>
              <a:rPr lang="ru-RU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" y="5831493"/>
            <a:ext cx="11033760" cy="149329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623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1"/>
          <p:cNvSpPr>
            <a:spLocks noGrp="1"/>
          </p:cNvSpPr>
          <p:nvPr>
            <p:ph type="title"/>
          </p:nvPr>
        </p:nvSpPr>
        <p:spPr>
          <a:xfrm>
            <a:off x="1153682" y="0"/>
            <a:ext cx="11038318" cy="1117404"/>
          </a:xfr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3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3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3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uk-U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3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ОЦІНКИ (ОГЛЯДУ) </a:t>
            </a:r>
            <a:r>
              <a:rPr lang="uk-UA" sz="2300" b="1" spc="3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СТАНУ </a:t>
            </a:r>
            <a:r>
              <a:rPr lang="uk-UA" sz="2300" b="1" spc="3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ФУНКЦІОНУВАННЯ </a:t>
            </a:r>
            <a:r>
              <a:rPr lang="uk-UA" sz="23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 ВНУТРІШНЬОГО КОНТРОЛЮ </a:t>
            </a:r>
            <a:r>
              <a:rPr lang="uk-U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3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2629989" y="2456256"/>
            <a:ext cx="9213670" cy="1070715"/>
          </a:xfrm>
          <a:prstGeom prst="roundRect">
            <a:avLst/>
          </a:prstGeom>
          <a:solidFill>
            <a:srgbClr val="FFFF00"/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Опрацьовано інформацію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 систем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 контролю у розрізі елементів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COSO</a:t>
            </a: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304383" y="1407175"/>
            <a:ext cx="11730862" cy="77867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endParaRPr lang="uk-UA" sz="600" b="1" i="1" dirty="0" smtClean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реалізації завдань Стратегії реформування системи управління державними фінансами на 2017-2020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212102" y="4087924"/>
            <a:ext cx="9770098" cy="2363073"/>
          </a:xfrm>
          <a:prstGeom prst="roundRect">
            <a:avLst/>
          </a:prstGeom>
          <a:solidFill>
            <a:srgbClr val="FFFF00"/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720000" rtlCol="0" anchor="t"/>
          <a:lstStyle/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 огляд елементів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пов’язаних з фінансовим управлінням і контролем на рівні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досліджено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 внутрішні адміністративні документи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вихідними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критеріями;</a:t>
            </a:r>
          </a:p>
          <a:p>
            <a:pPr algn="just"/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проведено інтерв’ю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керівниками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керівниками галузевих, фінансових підрозділів, підрозділів внутрішнього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аудиту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b="1" dirty="0" smtClean="0">
              <a:solidFill>
                <a:schemeClr val="tx1"/>
              </a:solidFill>
            </a:endParaRPr>
          </a:p>
          <a:p>
            <a:pPr algn="ctr"/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761" y="3566990"/>
            <a:ext cx="1881591" cy="1253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83" y="2322195"/>
            <a:ext cx="1806087" cy="1352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449" y="5145268"/>
            <a:ext cx="2012213" cy="1393644"/>
          </a:xfrm>
          <a:prstGeom prst="rect">
            <a:avLst/>
          </a:prstGeom>
        </p:spPr>
      </p:pic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00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1"/>
          <p:cNvSpPr>
            <a:spLocks noGrp="1"/>
          </p:cNvSpPr>
          <p:nvPr>
            <p:ph type="title"/>
          </p:nvPr>
        </p:nvSpPr>
        <p:spPr>
          <a:xfrm>
            <a:off x="1153682" y="0"/>
            <a:ext cx="11038318" cy="1117404"/>
          </a:xfr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3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3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3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МІЖНАРОДНІ РАМКОВІ ПРАКТИКИ, ЩО ЗАСТОСОВУВАЛИСЬ ПІД ЧАС ПРОВЕДЕННЯ</a:t>
            </a:r>
            <a:r>
              <a:rPr lang="uk-U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3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ОЦІНКИ (ОГЛЯДУ) </a:t>
            </a:r>
            <a:r>
              <a:rPr lang="uk-UA" sz="23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СТАНУ </a:t>
            </a:r>
            <a:r>
              <a:rPr lang="uk-UA" sz="23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ФУНКЦІОНУВАННЯ СИСТЕМ ВНУТРІШНЬОГО КОНТРОЛЮ </a:t>
            </a:r>
            <a:r>
              <a:rPr lang="uk-U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3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2787161" y="1407175"/>
            <a:ext cx="9248083" cy="11865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</a:pP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Інтегрована </a:t>
            </a:r>
            <a:r>
              <a:rPr lang="uk-UA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рамкова основа внутрішнього контролю 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COSO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містить </a:t>
            </a:r>
            <a:r>
              <a:rPr lang="uk-UA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елементи та принципи, які у своєму взаємозв’язку забезпечують належне функціонування внутрішнього контролю.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Зазначена модель 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COSO </a:t>
            </a:r>
            <a:r>
              <a:rPr lang="uk-UA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 застосовувалася на І етапі огляду з метою отримання загальної картини внутрішнього контролю в державному секторі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3</a:t>
            </a:fld>
            <a:endParaRPr lang="uk-UA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04383" y="2828206"/>
            <a:ext cx="8962709" cy="189326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</a:pP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uk-UA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 лінії оборони»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виділяє </a:t>
            </a:r>
            <a:r>
              <a:rPr lang="uk-UA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групи в установах будь-якого виду згідно з обов’язками у внутрішньому управлінні та контролі. За моделлю виокремлюють: функції першої лінії – операційне керівництво, яке відповідає за реалізацію основних завдань ЦОВВ (первинні процеси); функції другої лінії – підтримка, нагляд, контроль і моніторинг; функції третьої лінії – незалежний та об’єктивний внутрішній аудит. Модель трьох ліній оборони використовувалася здебільшого на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uk-UA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 огляду в ході інтерв’ю з представниками трьох функціональних ліній щодо їхньої ролі та обов’язків в частині внутрішнього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787161" y="5122941"/>
            <a:ext cx="9321354" cy="137827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</a:pP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uk-UA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Демінга</a:t>
            </a:r>
            <a:r>
              <a:rPr lang="uk-UA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(або цикл планування-виконання-перевірки-вжиття заходів) відображає управлінську відповідальність за процесом контролю та постійне покращення діяльності у логічному наборі послідовних та повторюваних кроків. Ці кроки допомагають структурувати аспекти (і критерії), пов’язані з фінансовим управлінням і контролем, вкладаючи їх у циклічний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</a:p>
        </p:txBody>
      </p:sp>
      <p:pic>
        <p:nvPicPr>
          <p:cNvPr id="8" name="Рисунок 7" descr="\\minfin.local\user_profiles\Profiles\troshchii\Desktop\2004-COSO-ERM-Cube-This-cube-represents-the-Components-Objectives-and-Categories-o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8" y="1421968"/>
            <a:ext cx="1304925" cy="115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\\minfin.local\user_profiles\Profiles\troshchii\Documents\My Pictures\ede00fd5755b814fce983e0e46f874a93873414b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828206"/>
            <a:ext cx="130873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\\minfin.local\user_profiles\Profiles\troshchii\Desktop\400px-PDCA_Cycle.svg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5" y="5233987"/>
            <a:ext cx="1918970" cy="130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0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1"/>
          <p:cNvSpPr>
            <a:spLocks noGrp="1"/>
          </p:cNvSpPr>
          <p:nvPr>
            <p:ph type="title"/>
          </p:nvPr>
        </p:nvSpPr>
        <p:spPr>
          <a:xfrm>
            <a:off x="1145136" y="9852"/>
            <a:ext cx="11046863" cy="1117404"/>
          </a:xfr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 ЗНАХІДКИ ЗА РЕЗУЛЬТАТАМИ ОГЛЯДУ</a:t>
            </a:r>
            <a:r>
              <a:rPr lang="uk-UA" sz="24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u="sng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000" b="1" u="sng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загальних</a:t>
            </a:r>
            <a:r>
              <a:rPr lang="ru-RU" sz="2000" b="1" u="sng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характеристик </a:t>
            </a:r>
            <a:r>
              <a:rPr lang="ru-RU" sz="2000" b="1" u="sng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u="sng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u="sng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фінансового</a:t>
            </a:r>
            <a:r>
              <a:rPr lang="ru-RU" sz="2000" b="1" u="sng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000" b="1" u="sng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контролю в </a:t>
            </a:r>
            <a:r>
              <a:rPr lang="ru-RU" sz="2000" b="1" u="sng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i="1" spc="3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i="1" spc="3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i="1" spc="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411452" y="1413480"/>
            <a:ext cx="11369096" cy="929865"/>
            <a:chOff x="517161" y="143066"/>
            <a:chExt cx="11369096" cy="845087"/>
          </a:xfrm>
        </p:grpSpPr>
        <p:sp>
          <p:nvSpPr>
            <p:cNvPr id="14" name="Прямокутник 13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	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2018 року більше уваги приділялося розвитку внутрішнього аудиту ніж фінансовому управлінню і контролю. Розвиток програмно-цільового методу/середньострокового бюджетного планування та дотримання міжнародних вимог потребують оновленої уваги до фінансового управління і контролю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411452" y="2556734"/>
            <a:ext cx="11369096" cy="845087"/>
            <a:chOff x="517161" y="143066"/>
            <a:chExt cx="11369096" cy="845087"/>
          </a:xfrm>
        </p:grpSpPr>
        <p:sp>
          <p:nvSpPr>
            <p:cNvPr id="17" name="Прямокутник 16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	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заходи з централізованого планування та ухвалення рішень (які переважають у державних органах) перешкоджають розвитку фінансового управління і контролю до більш сучасного середовища внутрішнього контролю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увати 18"/>
          <p:cNvGrpSpPr/>
          <p:nvPr/>
        </p:nvGrpSpPr>
        <p:grpSpPr>
          <a:xfrm>
            <a:off x="411452" y="3574546"/>
            <a:ext cx="11369096" cy="845087"/>
            <a:chOff x="517161" y="143066"/>
            <a:chExt cx="11369096" cy="845087"/>
          </a:xfrm>
        </p:grpSpPr>
        <p:sp>
          <p:nvSpPr>
            <p:cNvPr id="20" name="Прямокутник 19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	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підходи до фінансового управління і контролю наразі більше орієнтовані на відповідність, що не допомагає розвивати цю сферу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увати 21"/>
          <p:cNvGrpSpPr/>
          <p:nvPr/>
        </p:nvGrpSpPr>
        <p:grpSpPr>
          <a:xfrm>
            <a:off x="411452" y="5676387"/>
            <a:ext cx="11369096" cy="845087"/>
            <a:chOff x="517161" y="143066"/>
            <a:chExt cx="11369096" cy="845087"/>
          </a:xfrm>
        </p:grpSpPr>
        <p:sp>
          <p:nvSpPr>
            <p:cNvPr id="23" name="Прямокутник 22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	недостатня обізнаність про важливість фінансового управління і контролю. Керівники вважають його сферою, закріпленою за фінансовими підрозділами і/або Міністерством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фінансів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увати 24"/>
          <p:cNvGrpSpPr/>
          <p:nvPr/>
        </p:nvGrpSpPr>
        <p:grpSpPr>
          <a:xfrm>
            <a:off x="411452" y="4592358"/>
            <a:ext cx="11369096" cy="845087"/>
            <a:chOff x="517161" y="143066"/>
            <a:chExt cx="11369096" cy="845087"/>
          </a:xfrm>
        </p:grpSpPr>
        <p:sp>
          <p:nvSpPr>
            <p:cNvPr id="26" name="Прямокутник 25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	існує дисбаланс між функціями другої лінії та потреба глибшої інтеграції планування і бюджетування. Також недостатня співпраця і координація між функціями другої та першої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лінії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2" y="1396345"/>
            <a:ext cx="975641" cy="975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2" y="2491456"/>
            <a:ext cx="975641" cy="975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9" y="4638621"/>
            <a:ext cx="845848" cy="845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6" y="3609010"/>
            <a:ext cx="845848" cy="804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6" y="5697010"/>
            <a:ext cx="845848" cy="84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1"/>
          <p:cNvSpPr>
            <a:spLocks noGrp="1"/>
          </p:cNvSpPr>
          <p:nvPr>
            <p:ph type="title"/>
          </p:nvPr>
        </p:nvSpPr>
        <p:spPr>
          <a:xfrm>
            <a:off x="1145136" y="9852"/>
            <a:ext cx="11046863" cy="1117404"/>
          </a:xfr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 ЗНАХІДКИ ЗА РЕЗУЛЬТАТАМИ ОГЛЯДУ</a:t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u="sng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000" b="1" u="sng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планування</a:t>
            </a:r>
            <a:r>
              <a:rPr lang="ru-RU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i="1" spc="3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i="1" spc="3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000" i="1" spc="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411452" y="1413480"/>
            <a:ext cx="11369096" cy="720719"/>
            <a:chOff x="517161" y="143066"/>
            <a:chExt cx="11369096" cy="590819"/>
          </a:xfrm>
        </p:grpSpPr>
        <p:sp>
          <p:nvSpPr>
            <p:cNvPr id="14" name="Прямокутник 13"/>
            <p:cNvSpPr/>
            <p:nvPr/>
          </p:nvSpPr>
          <p:spPr>
            <a:xfrm>
              <a:off x="517161" y="143066"/>
              <a:ext cx="11369096" cy="590819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517161" y="143066"/>
              <a:ext cx="11369096" cy="567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потребує посилення зв'язок між цілями урядової політики, стратегічним плануванням, бюджетними програмами та операційним плануванням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411452" y="2199196"/>
            <a:ext cx="11369096" cy="585154"/>
            <a:chOff x="517161" y="143066"/>
            <a:chExt cx="11369096" cy="845087"/>
          </a:xfrm>
        </p:grpSpPr>
        <p:sp>
          <p:nvSpPr>
            <p:cNvPr id="17" name="Прямокутник 16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ru-RU" sz="1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слід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покращити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SMART-</a:t>
              </a:r>
              <a:r>
                <a:rPr lang="ru-RU" sz="1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ність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цілей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увати 18"/>
          <p:cNvGrpSpPr/>
          <p:nvPr/>
        </p:nvGrpSpPr>
        <p:grpSpPr>
          <a:xfrm>
            <a:off x="411452" y="2849346"/>
            <a:ext cx="11369096" cy="850535"/>
            <a:chOff x="517161" y="143066"/>
            <a:chExt cx="11369096" cy="845087"/>
          </a:xfrm>
        </p:grpSpPr>
        <p:sp>
          <p:nvSpPr>
            <p:cNvPr id="20" name="Прямокутник 19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517161" y="143066"/>
              <a:ext cx="11369096" cy="845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ключових показниках діяльності бракує уваги до ефективності, результативності, фінансового управління та цілей внутрішнього 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контролю 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увати 21"/>
          <p:cNvGrpSpPr/>
          <p:nvPr/>
        </p:nvGrpSpPr>
        <p:grpSpPr>
          <a:xfrm>
            <a:off x="411452" y="4983014"/>
            <a:ext cx="11369096" cy="867218"/>
            <a:chOff x="517161" y="143066"/>
            <a:chExt cx="11369096" cy="845087"/>
          </a:xfrm>
        </p:grpSpPr>
        <p:sp>
          <p:nvSpPr>
            <p:cNvPr id="23" name="Прямокутник 22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517161" y="143066"/>
              <a:ext cx="11369096" cy="684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горизонтальна </a:t>
              </a: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координація/співпраця між функціями другої лінії потребує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удосконалення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увати 24"/>
          <p:cNvGrpSpPr/>
          <p:nvPr/>
        </p:nvGrpSpPr>
        <p:grpSpPr>
          <a:xfrm>
            <a:off x="424140" y="3652549"/>
            <a:ext cx="11369096" cy="1435971"/>
            <a:chOff x="805919" y="-7909"/>
            <a:chExt cx="11369096" cy="1435971"/>
          </a:xfrm>
        </p:grpSpPr>
        <p:sp>
          <p:nvSpPr>
            <p:cNvPr id="26" name="Прямокутник 25"/>
            <p:cNvSpPr/>
            <p:nvPr/>
          </p:nvSpPr>
          <p:spPr>
            <a:xfrm>
              <a:off x="805919" y="122008"/>
              <a:ext cx="11369096" cy="1150242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805919" y="-7909"/>
              <a:ext cx="11369096" cy="1435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процес </a:t>
              </a: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планування в основному здійснюється функціями другої лінії (підрозділом, відповідальним за стратегічне планування та фінансовим підрозділом в координації із вищим керівництвом). Функції першої лінії залучаються шляхом надання відповідних пропозицій, проте їх вплив на кінцевий результат інколи є дещо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обмеженим 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увати 27"/>
          <p:cNvGrpSpPr/>
          <p:nvPr/>
        </p:nvGrpSpPr>
        <p:grpSpPr>
          <a:xfrm>
            <a:off x="411452" y="5965430"/>
            <a:ext cx="11369096" cy="845087"/>
            <a:chOff x="517161" y="143066"/>
            <a:chExt cx="11369096" cy="845087"/>
          </a:xfrm>
        </p:grpSpPr>
        <p:sp>
          <p:nvSpPr>
            <p:cNvPr id="29" name="Прямокутник 28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вертикальна </a:t>
              </a: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координація/співпраця між функціями другої лінії та першої лінії потребує удосконалення (більше залучати керівництво першої лінії до процесу планування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8" y="2206863"/>
            <a:ext cx="746372" cy="568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0" y="1402992"/>
            <a:ext cx="778718" cy="778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9" y="2868029"/>
            <a:ext cx="831851" cy="831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8" y="5975578"/>
            <a:ext cx="910132" cy="834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5028406"/>
            <a:ext cx="870992" cy="792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" y="3920072"/>
            <a:ext cx="918605" cy="9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1"/>
          <p:cNvSpPr>
            <a:spLocks noGrp="1"/>
          </p:cNvSpPr>
          <p:nvPr>
            <p:ph type="title"/>
          </p:nvPr>
        </p:nvSpPr>
        <p:spPr>
          <a:xfrm>
            <a:off x="1145136" y="9852"/>
            <a:ext cx="11046863" cy="1117404"/>
          </a:xfr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 ЗНАХІДКИ ЗА РЕЗУЛЬТАТАМИ ОГЛЯДУ</a:t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u="sng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000" b="1" u="sng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реалізації</a:t>
            </a:r>
            <a:r>
              <a:rPr lang="ru-RU" sz="2000" b="1" u="sng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000" b="1" u="sng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 державному </a:t>
            </a:r>
            <a:r>
              <a:rPr lang="ru-RU" sz="2000" b="1" u="sng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секторі</a:t>
            </a:r>
            <a:r>
              <a:rPr lang="ru-RU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i="1" spc="3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i="1" spc="3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000" i="1" spc="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увати 33"/>
          <p:cNvGrpSpPr/>
          <p:nvPr/>
        </p:nvGrpSpPr>
        <p:grpSpPr>
          <a:xfrm>
            <a:off x="716252" y="1387423"/>
            <a:ext cx="11369096" cy="1185892"/>
            <a:chOff x="517161" y="143066"/>
            <a:chExt cx="11369096" cy="845087"/>
          </a:xfrm>
        </p:grpSpPr>
        <p:sp>
          <p:nvSpPr>
            <p:cNvPr id="35" name="Прямокутник 34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xtBox 35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t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зарегульоване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і зосереджене на відповідності внутрішнє середовище призводить до негнучкості та слабкої адаптації до змін на рівні керівництва першої лінії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увати 39"/>
          <p:cNvGrpSpPr/>
          <p:nvPr/>
        </p:nvGrpSpPr>
        <p:grpSpPr>
          <a:xfrm>
            <a:off x="716252" y="2737155"/>
            <a:ext cx="11369096" cy="1228175"/>
            <a:chOff x="517161" y="143066"/>
            <a:chExt cx="11369096" cy="845087"/>
          </a:xfrm>
        </p:grpSpPr>
        <p:sp>
          <p:nvSpPr>
            <p:cNvPr id="41" name="Прямокутник 40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t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відповідальність за належне функціонування внутрішнього контролю в підрозділах першої лінії не входить до їх управлінських обов’язків та заходів підзвітності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увати 42"/>
          <p:cNvGrpSpPr/>
          <p:nvPr/>
        </p:nvGrpSpPr>
        <p:grpSpPr>
          <a:xfrm>
            <a:off x="716252" y="4129169"/>
            <a:ext cx="11369096" cy="1269307"/>
            <a:chOff x="517161" y="143066"/>
            <a:chExt cx="11369096" cy="845087"/>
          </a:xfrm>
        </p:grpSpPr>
        <p:sp>
          <p:nvSpPr>
            <p:cNvPr id="44" name="Прямокутник 43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0000" tIns="40640" rIns="72000" bIns="40640" numCol="1" spcCol="1270" anchor="t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керівники першої лінії та контроль з боку другої лінії зосереджені на відповідності, як наслідок, обмежена увага до удосконалення/підвищення ефективності процесів, за які вони відповідальні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Групувати 45"/>
          <p:cNvGrpSpPr/>
          <p:nvPr/>
        </p:nvGrpSpPr>
        <p:grpSpPr>
          <a:xfrm>
            <a:off x="716252" y="5562314"/>
            <a:ext cx="11369096" cy="1119839"/>
            <a:chOff x="517161" y="143066"/>
            <a:chExt cx="11369096" cy="845087"/>
          </a:xfrm>
        </p:grpSpPr>
        <p:sp>
          <p:nvSpPr>
            <p:cNvPr id="47" name="Прямокутник 46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TextBox 47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t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відсутній системний підхід до управління ризиками, який би залучав функції як першої, </a:t>
              </a:r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так і другої ліній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79" y="1649595"/>
            <a:ext cx="923720" cy="923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99" y="2987648"/>
            <a:ext cx="958225" cy="958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436" y="4589889"/>
            <a:ext cx="808587" cy="808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97" y="4589889"/>
            <a:ext cx="755833" cy="782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217" y="5820810"/>
            <a:ext cx="861344" cy="86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1"/>
          <p:cNvSpPr>
            <a:spLocks noGrp="1"/>
          </p:cNvSpPr>
          <p:nvPr>
            <p:ph type="title"/>
          </p:nvPr>
        </p:nvSpPr>
        <p:spPr>
          <a:xfrm>
            <a:off x="1145136" y="9852"/>
            <a:ext cx="11046863" cy="1117404"/>
          </a:xfr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 ЗНАХІДКИ ЗА РЕЗУЛЬТАТАМИ ОГЛЯДУ</a:t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u="sng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000" b="1" u="sng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заходів</a:t>
            </a:r>
            <a:r>
              <a:rPr lang="ru-RU" sz="2000" b="1" u="sng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2000" b="1" u="sng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b="1" u="sng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звітування</a:t>
            </a:r>
            <a:r>
              <a:rPr lang="ru-RU" sz="2000" b="1" u="sng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b="1" u="sng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відстеження і реагування</a:t>
            </a:r>
            <a:r>
              <a:rPr lang="ru-RU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i="1" spc="3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i="1" spc="3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000" i="1" spc="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411452" y="1371283"/>
            <a:ext cx="11369096" cy="749428"/>
            <a:chOff x="517161" y="143066"/>
            <a:chExt cx="11369096" cy="845087"/>
          </a:xfrm>
        </p:grpSpPr>
        <p:sp>
          <p:nvSpPr>
            <p:cNvPr id="14" name="Прямокутник 13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обсяг моніторингу/звітування на рівні керівників першої лінії в основному обмежується перевірками відповідності (дотримання процедур і правил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411452" y="2162301"/>
            <a:ext cx="11369096" cy="825243"/>
            <a:chOff x="517161" y="143066"/>
            <a:chExt cx="11369096" cy="845087"/>
          </a:xfrm>
        </p:grpSpPr>
        <p:sp>
          <p:nvSpPr>
            <p:cNvPr id="17" name="Прямокутник 16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відносини в частині здійснення моніторингу між першою та другою лініями обмежені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увати 21"/>
          <p:cNvGrpSpPr/>
          <p:nvPr/>
        </p:nvGrpSpPr>
        <p:grpSpPr>
          <a:xfrm>
            <a:off x="411452" y="4055186"/>
            <a:ext cx="11369096" cy="845087"/>
            <a:chOff x="517161" y="143066"/>
            <a:chExt cx="11369096" cy="845087"/>
          </a:xfrm>
        </p:grpSpPr>
        <p:sp>
          <p:nvSpPr>
            <p:cNvPr id="23" name="Прямокутник 22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517161" y="143066"/>
              <a:ext cx="11369096" cy="684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вище </a:t>
              </a: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керівництво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здійснює </a:t>
              </a: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моніторинг операційних деталей і рішень. Це розмиває перехід до заходів з більш актуального звітування і моніторингу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увати 24"/>
          <p:cNvGrpSpPr/>
          <p:nvPr/>
        </p:nvGrpSpPr>
        <p:grpSpPr>
          <a:xfrm>
            <a:off x="411452" y="3061729"/>
            <a:ext cx="11369096" cy="845087"/>
            <a:chOff x="517161" y="143066"/>
            <a:chExt cx="11369096" cy="845087"/>
          </a:xfrm>
        </p:grpSpPr>
        <p:sp>
          <p:nvSpPr>
            <p:cNvPr id="26" name="Прямокутник 25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внутрішній </a:t>
              </a:r>
              <a:r>
                <a:rPr lang="uk-UA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аудит перевантажений завданнями з перевірок відповідності в підпорядкованих установах і державних підприємствах. Внутрішній аудит має переорієнтувати увагу, зокрема, на аудит ефективності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увати 27"/>
          <p:cNvGrpSpPr/>
          <p:nvPr/>
        </p:nvGrpSpPr>
        <p:grpSpPr>
          <a:xfrm>
            <a:off x="411452" y="5048643"/>
            <a:ext cx="11369096" cy="865744"/>
            <a:chOff x="517161" y="143066"/>
            <a:chExt cx="11369096" cy="845087"/>
          </a:xfrm>
        </p:grpSpPr>
        <p:sp>
          <p:nvSpPr>
            <p:cNvPr id="29" name="Прямокутник 28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заходи з відстеження та реагування потребують покращення, оскільки збирається великий масив інформації, який </a:t>
              </a:r>
              <a:r>
                <a:rPr lang="uk-UA" sz="16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рідко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використовується для коригувань/змін внутрішніх процесів і/або механізмів внутрішнього контролю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увати 30"/>
          <p:cNvGrpSpPr/>
          <p:nvPr/>
        </p:nvGrpSpPr>
        <p:grpSpPr>
          <a:xfrm>
            <a:off x="411452" y="6093069"/>
            <a:ext cx="11369096" cy="703384"/>
            <a:chOff x="517161" y="143066"/>
            <a:chExt cx="11369096" cy="845087"/>
          </a:xfrm>
        </p:grpSpPr>
        <p:sp>
          <p:nvSpPr>
            <p:cNvPr id="32" name="Прямокутник 31"/>
            <p:cNvSpPr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  <a:gradFill rotWithShape="0">
              <a:gsLst>
                <a:gs pos="0">
                  <a:schemeClr val="bg1">
                    <a:lumMod val="65000"/>
                  </a:schemeClr>
                </a:gs>
                <a:gs pos="50000">
                  <a:srgbClr val="FFFF66"/>
                </a:gs>
                <a:gs pos="100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517161" y="143066"/>
              <a:ext cx="11369096" cy="845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5800" tIns="40640" rIns="40640" bIns="40640" numCol="1" spcCol="1270" anchor="ctr" anchorCtr="0">
              <a:noAutofit/>
            </a:bodyPr>
            <a:lstStyle/>
            <a:p>
              <a:pPr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 </a:t>
              </a:r>
              <a:r>
                <a:rPr lang="uk-UA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керівництво першої лінії майже не отримує зворотного зв’язку на звітну управлінську інформацію</a:t>
              </a:r>
              <a:endParaRPr lang="uk-UA" sz="16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2" y="1351622"/>
            <a:ext cx="810679" cy="8106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1" y="4085498"/>
            <a:ext cx="788140" cy="788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1" y="6093069"/>
            <a:ext cx="831001" cy="703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1" y="2192612"/>
            <a:ext cx="887718" cy="794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1" y="3093399"/>
            <a:ext cx="813417" cy="813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5" y="5079423"/>
            <a:ext cx="834964" cy="8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520960"/>
              </p:ext>
            </p:extLst>
          </p:nvPr>
        </p:nvGraphicFramePr>
        <p:xfrm>
          <a:off x="68367" y="1358781"/>
          <a:ext cx="11964112" cy="549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21"/>
          <p:cNvSpPr>
            <a:spLocks noGrp="1"/>
          </p:cNvSpPr>
          <p:nvPr>
            <p:ph type="title"/>
          </p:nvPr>
        </p:nvSpPr>
        <p:spPr>
          <a:xfrm>
            <a:off x="1145136" y="9852"/>
            <a:ext cx="11046863" cy="1135284"/>
          </a:xfr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ЗАГАЛЬНІ </a:t>
            </a:r>
            <a:r>
              <a:rPr lang="uk-UA" sz="24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НАПРЯМИ УДОСКОНАЛЕННЯ </a:t>
            </a:r>
            <a:r>
              <a:rPr lang="uk-UA" sz="2400" i="1" spc="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i="1" spc="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i="1" spc="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0352" y="2242038"/>
            <a:ext cx="825742" cy="77594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954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716412"/>
              </p:ext>
            </p:extLst>
          </p:nvPr>
        </p:nvGraphicFramePr>
        <p:xfrm>
          <a:off x="68367" y="1358781"/>
          <a:ext cx="11964112" cy="549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21"/>
          <p:cNvSpPr>
            <a:spLocks noGrp="1"/>
          </p:cNvSpPr>
          <p:nvPr>
            <p:ph type="title"/>
          </p:nvPr>
        </p:nvSpPr>
        <p:spPr>
          <a:xfrm>
            <a:off x="1145136" y="9852"/>
            <a:ext cx="11046863" cy="1135284"/>
          </a:xfr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ЗАГАЛЬНІ </a:t>
            </a:r>
            <a:r>
              <a:rPr lang="uk-UA" sz="24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НАПРЯМИ УДОСКОНАЛЕННЯ </a:t>
            </a:r>
            <a:r>
              <a:rPr lang="uk-UA" sz="2400" i="1" spc="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i="1" spc="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i="1" spc="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859</Words>
  <Application>Microsoft Office PowerPoint</Application>
  <PresentationFormat>Широкий екран</PresentationFormat>
  <Paragraphs>59</Paragraphs>
  <Slides>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 Огляд стану функціонування систем внутрішнього контролю </vt:lpstr>
      <vt:lpstr> ПРОВЕДЕННЯ ОЦІНКИ (ОГЛЯДУ) СТАНУ ФУНКЦІОНУВАННЯ СИСТЕМ ВНУТРІШНЬОГО КОНТРОЛЮ  </vt:lpstr>
      <vt:lpstr> МІЖНАРОДНІ РАМКОВІ ПРАКТИКИ, ЩО ЗАСТОСОВУВАЛИСЬ ПІД ЧАС ПРОВЕДЕННЯ ОЦІНКИ (ОГЛЯДУ) СТАНУ ФУНКЦІОНУВАННЯ СИСТЕМ ВНУТРІШНЬОГО КОНТРОЛЮ  </vt:lpstr>
      <vt:lpstr>   ОСНОВНІ ЗНАХІДКИ ЗА РЕЗУЛЬТАТАМИ ОГЛЯДУ щодо загальних характеристик  фінансового управління і контролю в Україні   </vt:lpstr>
      <vt:lpstr>   ОСНОВНІ ЗНАХІДКИ ЗА РЕЗУЛЬТАТАМИ ОГЛЯДУ щодо планування   </vt:lpstr>
      <vt:lpstr>   ОСНОВНІ ЗНАХІДКИ ЗА РЕЗУЛЬТАТАМИ ОГЛЯДУ щодо реалізації діяльності у державному секторі   </vt:lpstr>
      <vt:lpstr>   ОСНОВНІ ЗНАХІДКИ ЗА РЕЗУЛЬТАТАМИ ОГЛЯДУ щодо заходів моніторингу і звітування, відстеження і реагування   </vt:lpstr>
      <vt:lpstr> ЗАГАЛЬНІ НАПРЯМИ УДОСКОНАЛЕННЯ  </vt:lpstr>
      <vt:lpstr> ЗАГАЛЬНІ НАПРЯМИ УДОСКОНАЛЕННЯ  </vt:lpstr>
    </vt:vector>
  </TitlesOfParts>
  <Company>Minfin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Трощій Ірина Олегівна</dc:creator>
  <cp:lastModifiedBy>Рева Олеся Миколаївна</cp:lastModifiedBy>
  <cp:revision>659</cp:revision>
  <dcterms:created xsi:type="dcterms:W3CDTF">2017-06-08T12:07:24Z</dcterms:created>
  <dcterms:modified xsi:type="dcterms:W3CDTF">2019-04-01T06:25:00Z</dcterms:modified>
</cp:coreProperties>
</file>